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4"/>
  </p:sldMasterIdLst>
  <p:notesMasterIdLst>
    <p:notesMasterId r:id="rId6"/>
  </p:notesMasterIdLst>
  <p:sldIdLst>
    <p:sldId id="291" r:id="rId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97D2E"/>
    <a:srgbClr val="5DAB7E"/>
    <a:srgbClr val="0BB1C4"/>
    <a:srgbClr val="004484"/>
    <a:srgbClr val="E1E8ED"/>
    <a:srgbClr val="E5BC2E"/>
    <a:srgbClr val="C1CA99"/>
    <a:srgbClr val="B8A75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8799B23B-EC83-4686-B30A-512413B5E67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4" autoAdjust="0"/>
    <p:restoredTop sz="81977" autoAdjust="0"/>
  </p:normalViewPr>
  <p:slideViewPr>
    <p:cSldViewPr snapToGrid="0">
      <p:cViewPr varScale="1">
        <p:scale>
          <a:sx n="87" d="100"/>
          <a:sy n="87" d="100"/>
        </p:scale>
        <p:origin x="2262" y="84"/>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microsoft.com/office/2016/11/relationships/changesInfo" Target="changesInfos/changesInfo1.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enoway, Jessie" userId="bea42ac2-ec2e-41c9-85e9-35beaff68b64" providerId="ADAL" clId="{CCC0B509-755B-4E15-B258-4A71F6852DF0}"/>
    <pc:docChg chg="custSel modSld">
      <pc:chgData name="Genoway, Jessie" userId="bea42ac2-ec2e-41c9-85e9-35beaff68b64" providerId="ADAL" clId="{CCC0B509-755B-4E15-B258-4A71F6852DF0}" dt="2026-08-03T18:11:42.850" v="31" actId="732"/>
      <pc:docMkLst>
        <pc:docMk/>
      </pc:docMkLst>
      <pc:sldChg chg="addSp delSp modSp mod">
        <pc:chgData name="Genoway, Jessie" userId="bea42ac2-ec2e-41c9-85e9-35beaff68b64" providerId="ADAL" clId="{CCC0B509-755B-4E15-B258-4A71F6852DF0}" dt="2026-08-03T18:11:42.850" v="31" actId="732"/>
        <pc:sldMkLst>
          <pc:docMk/>
          <pc:sldMk cId="279813026" sldId="291"/>
        </pc:sldMkLst>
        <pc:spChg chg="mod">
          <ac:chgData name="Genoway, Jessie" userId="bea42ac2-ec2e-41c9-85e9-35beaff68b64" providerId="ADAL" clId="{CCC0B509-755B-4E15-B258-4A71F6852DF0}" dt="2026-08-03T17:47:30.514" v="11" actId="20577"/>
          <ac:spMkLst>
            <pc:docMk/>
            <pc:sldMk cId="279813026" sldId="291"/>
            <ac:spMk id="4" creationId="{00000000-0000-0000-0000-000000000000}"/>
          </ac:spMkLst>
        </pc:spChg>
        <pc:spChg chg="mod">
          <ac:chgData name="Genoway, Jessie" userId="bea42ac2-ec2e-41c9-85e9-35beaff68b64" providerId="ADAL" clId="{CCC0B509-755B-4E15-B258-4A71F6852DF0}" dt="2026-08-03T17:47:19.895" v="5" actId="20577"/>
          <ac:spMkLst>
            <pc:docMk/>
            <pc:sldMk cId="279813026" sldId="291"/>
            <ac:spMk id="10276" creationId="{00000000-0000-0000-0000-000000000000}"/>
          </ac:spMkLst>
        </pc:spChg>
        <pc:graphicFrameChg chg="modGraphic">
          <ac:chgData name="Genoway, Jessie" userId="bea42ac2-ec2e-41c9-85e9-35beaff68b64" providerId="ADAL" clId="{CCC0B509-755B-4E15-B258-4A71F6852DF0}" dt="2026-08-03T17:47:43.315" v="22" actId="20577"/>
          <ac:graphicFrameMkLst>
            <pc:docMk/>
            <pc:sldMk cId="279813026" sldId="291"/>
            <ac:graphicFrameMk id="6" creationId="{00000000-0000-0000-0000-000000000000}"/>
          </ac:graphicFrameMkLst>
        </pc:graphicFrameChg>
        <pc:picChg chg="del">
          <ac:chgData name="Genoway, Jessie" userId="bea42ac2-ec2e-41c9-85e9-35beaff68b64" providerId="ADAL" clId="{CCC0B509-755B-4E15-B258-4A71F6852DF0}" dt="2026-08-03T18:11:18.746" v="23" actId="478"/>
          <ac:picMkLst>
            <pc:docMk/>
            <pc:sldMk cId="279813026" sldId="291"/>
            <ac:picMk id="3" creationId="{AACA7EA7-BC03-40E0-8231-2B27AF8F788A}"/>
          </ac:picMkLst>
        </pc:picChg>
        <pc:picChg chg="add mod ord modCrop">
          <ac:chgData name="Genoway, Jessie" userId="bea42ac2-ec2e-41c9-85e9-35beaff68b64" providerId="ADAL" clId="{CCC0B509-755B-4E15-B258-4A71F6852DF0}" dt="2026-08-03T18:11:42.850" v="31" actId="732"/>
          <ac:picMkLst>
            <pc:docMk/>
            <pc:sldMk cId="279813026" sldId="291"/>
            <ac:picMk id="5" creationId="{383EA785-18B6-03B5-BF27-8BAE4211C193}"/>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1BD4573-58E7-4156-A133-2731F5F8D1A6}" type="datetimeFigureOut">
              <a:rPr lang="en-US" smtClean="0"/>
              <a:t>8/3/2026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93B0CF2-7F87-4E02-A248-870047730F99}" type="slidenum">
              <a:rPr lang="en-US" smtClean="0"/>
              <a:t>‹#›</a:t>
            </a:fld>
            <a:endParaRPr lang="en-US"/>
          </a:p>
        </p:txBody>
      </p:sp>
    </p:spTree>
    <p:extLst>
      <p:ext uri="{BB962C8B-B14F-4D97-AF65-F5344CB8AC3E}">
        <p14:creationId xmlns:p14="http://schemas.microsoft.com/office/powerpoint/2010/main" val="36149813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a:latin typeface="Arial" panose="020B0604020202020204" pitchFamily="34" charset="0"/>
                <a:ea typeface="MS PGothic" panose="020B0600070205080204" pitchFamily="34" charset="-128"/>
              </a:rPr>
              <a:t>Countries fortify one or more industrially milled cereal grain products to improve the nutrient intake of people in their target audience. This map reflects wheat flour, maize flour, and rice fortification legislation. </a:t>
            </a:r>
          </a:p>
        </p:txBody>
      </p:sp>
      <p:sp>
        <p:nvSpPr>
          <p:cNvPr id="112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738">
              <a:defRPr>
                <a:solidFill>
                  <a:schemeClr val="tx1"/>
                </a:solidFill>
                <a:latin typeface="Arial" panose="020B0604020202020204" pitchFamily="34" charset="0"/>
              </a:defRPr>
            </a:lvl1pPr>
            <a:lvl2pPr marL="742950" indent="-285750" defTabSz="947738">
              <a:defRPr>
                <a:solidFill>
                  <a:schemeClr val="tx1"/>
                </a:solidFill>
                <a:latin typeface="Arial" panose="020B0604020202020204" pitchFamily="34" charset="0"/>
              </a:defRPr>
            </a:lvl2pPr>
            <a:lvl3pPr marL="1143000" indent="-228600" defTabSz="947738">
              <a:defRPr>
                <a:solidFill>
                  <a:schemeClr val="tx1"/>
                </a:solidFill>
                <a:latin typeface="Arial" panose="020B0604020202020204" pitchFamily="34" charset="0"/>
              </a:defRPr>
            </a:lvl3pPr>
            <a:lvl4pPr marL="1600200" indent="-228600" defTabSz="947738">
              <a:defRPr>
                <a:solidFill>
                  <a:schemeClr val="tx1"/>
                </a:solidFill>
                <a:latin typeface="Arial" panose="020B0604020202020204" pitchFamily="34" charset="0"/>
              </a:defRPr>
            </a:lvl4pPr>
            <a:lvl5pPr marL="2057400" indent="-228600" defTabSz="947738">
              <a:defRPr>
                <a:solidFill>
                  <a:schemeClr val="tx1"/>
                </a:solidFill>
                <a:latin typeface="Arial" panose="020B0604020202020204" pitchFamily="34" charset="0"/>
              </a:defRPr>
            </a:lvl5pPr>
            <a:lvl6pPr marL="2514600" indent="-228600" defTabSz="947738" eaLnBrk="0" fontAlgn="base" hangingPunct="0">
              <a:spcBef>
                <a:spcPct val="0"/>
              </a:spcBef>
              <a:spcAft>
                <a:spcPct val="0"/>
              </a:spcAft>
              <a:defRPr>
                <a:solidFill>
                  <a:schemeClr val="tx1"/>
                </a:solidFill>
                <a:latin typeface="Arial" panose="020B0604020202020204" pitchFamily="34" charset="0"/>
              </a:defRPr>
            </a:lvl6pPr>
            <a:lvl7pPr marL="2971800" indent="-228600" defTabSz="947738" eaLnBrk="0" fontAlgn="base" hangingPunct="0">
              <a:spcBef>
                <a:spcPct val="0"/>
              </a:spcBef>
              <a:spcAft>
                <a:spcPct val="0"/>
              </a:spcAft>
              <a:defRPr>
                <a:solidFill>
                  <a:schemeClr val="tx1"/>
                </a:solidFill>
                <a:latin typeface="Arial" panose="020B0604020202020204" pitchFamily="34" charset="0"/>
              </a:defRPr>
            </a:lvl7pPr>
            <a:lvl8pPr marL="3429000" indent="-228600" defTabSz="947738" eaLnBrk="0" fontAlgn="base" hangingPunct="0">
              <a:spcBef>
                <a:spcPct val="0"/>
              </a:spcBef>
              <a:spcAft>
                <a:spcPct val="0"/>
              </a:spcAft>
              <a:defRPr>
                <a:solidFill>
                  <a:schemeClr val="tx1"/>
                </a:solidFill>
                <a:latin typeface="Arial" panose="020B0604020202020204" pitchFamily="34" charset="0"/>
              </a:defRPr>
            </a:lvl8pPr>
            <a:lvl9pPr marL="3886200" indent="-228600" defTabSz="947738" eaLnBrk="0" fontAlgn="base" hangingPunct="0">
              <a:spcBef>
                <a:spcPct val="0"/>
              </a:spcBef>
              <a:spcAft>
                <a:spcPct val="0"/>
              </a:spcAft>
              <a:defRPr>
                <a:solidFill>
                  <a:schemeClr val="tx1"/>
                </a:solidFill>
                <a:latin typeface="Arial" panose="020B0604020202020204" pitchFamily="34" charset="0"/>
              </a:defRPr>
            </a:lvl9pPr>
          </a:lstStyle>
          <a:p>
            <a:fld id="{150F147B-858B-4403-AFB1-E2BD9EBE1608}" type="slidenum">
              <a:rPr lang="en-US" altLang="en-US" smtClean="0"/>
              <a:pPr/>
              <a:t>1</a:t>
            </a:fld>
            <a:endParaRPr lang="en-US" altLang="en-US"/>
          </a:p>
        </p:txBody>
      </p:sp>
    </p:spTree>
    <p:extLst>
      <p:ext uri="{BB962C8B-B14F-4D97-AF65-F5344CB8AC3E}">
        <p14:creationId xmlns:p14="http://schemas.microsoft.com/office/powerpoint/2010/main" val="65902736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85800" y="1122363"/>
            <a:ext cx="7772400" cy="2387600"/>
          </a:xfrm>
        </p:spPr>
        <p:txBody>
          <a:bodyPr anchor="b"/>
          <a:lstStyle>
            <a:lvl1pPr algn="ctr">
              <a:defRPr sz="6000" baseline="0"/>
            </a:lvl1pPr>
          </a:lstStyle>
          <a:p>
            <a:r>
              <a:rPr lang="en-US" dirty="0"/>
              <a:t>Capitalize First Letter Of Words In Your Title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32662" y="5750012"/>
            <a:ext cx="2595423" cy="627794"/>
          </a:xfrm>
          <a:prstGeom prst="rect">
            <a:avLst/>
          </a:prstGeom>
        </p:spPr>
        <p:txBody>
          <a:bodyPr/>
          <a:lstStyle/>
          <a:p>
            <a:r>
              <a:rPr lang="en-US" dirty="0"/>
              <a:t>YOUR NAME</a:t>
            </a:r>
          </a:p>
          <a:p>
            <a:r>
              <a:rPr lang="en-US" dirty="0"/>
              <a:t>Your Title</a:t>
            </a:r>
          </a:p>
          <a:p>
            <a:r>
              <a:rPr lang="en-US" dirty="0"/>
              <a:t>Day Month Year</a:t>
            </a:r>
          </a:p>
        </p:txBody>
      </p:sp>
      <p:cxnSp>
        <p:nvCxnSpPr>
          <p:cNvPr id="7" name="Straight Connector 6">
            <a:extLst>
              <a:ext uri="{FF2B5EF4-FFF2-40B4-BE49-F238E27FC236}">
                <a16:creationId xmlns:a16="http://schemas.microsoft.com/office/drawing/2014/main" id="{633A1533-6D47-414C-8199-21091A380F1B}"/>
              </a:ext>
            </a:extLst>
          </p:cNvPr>
          <p:cNvCxnSpPr/>
          <p:nvPr userDrawn="1"/>
        </p:nvCxnSpPr>
        <p:spPr>
          <a:xfrm flipV="1">
            <a:off x="2287" y="5937956"/>
            <a:ext cx="6181" cy="5644"/>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42396974-0BFF-428F-9070-ED61D9784C9F}"/>
              </a:ext>
            </a:extLst>
          </p:cNvPr>
          <p:cNvCxnSpPr/>
          <p:nvPr userDrawn="1"/>
        </p:nvCxnSpPr>
        <p:spPr>
          <a:xfrm flipV="1">
            <a:off x="2287" y="5937956"/>
            <a:ext cx="6181" cy="5644"/>
          </a:xfrm>
          <a:prstGeom prst="line">
            <a:avLst/>
          </a:prstGeom>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333B79F1-ABE8-4422-A156-5A495B744815}"/>
              </a:ext>
            </a:extLst>
          </p:cNvPr>
          <p:cNvPicPr>
            <a:picLocks noChangeAspect="1"/>
          </p:cNvPicPr>
          <p:nvPr userDrawn="1"/>
        </p:nvPicPr>
        <p:blipFill>
          <a:blip r:embed="rId2"/>
          <a:stretch>
            <a:fillRect/>
          </a:stretch>
        </p:blipFill>
        <p:spPr>
          <a:xfrm>
            <a:off x="0" y="0"/>
            <a:ext cx="9276036" cy="1027010"/>
          </a:xfrm>
          <a:prstGeom prst="rect">
            <a:avLst/>
          </a:prstGeom>
        </p:spPr>
      </p:pic>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608576" y="4380612"/>
            <a:ext cx="3849624" cy="2340864"/>
          </a:xfrm>
          <a:prstGeom prst="rect">
            <a:avLst/>
          </a:prstGeom>
        </p:spPr>
      </p:pic>
    </p:spTree>
    <p:extLst>
      <p:ext uri="{BB962C8B-B14F-4D97-AF65-F5344CB8AC3E}">
        <p14:creationId xmlns:p14="http://schemas.microsoft.com/office/powerpoint/2010/main" val="258490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Put the one thought of this slide here in two lines if needed</a:t>
            </a:r>
          </a:p>
        </p:txBody>
      </p:sp>
      <p:sp>
        <p:nvSpPr>
          <p:cNvPr id="3" name="Content Placeholder 2"/>
          <p:cNvSpPr>
            <a:spLocks noGrp="1"/>
          </p:cNvSpPr>
          <p:nvPr>
            <p:ph idx="1"/>
          </p:nvPr>
        </p:nvSpPr>
        <p:spPr>
          <a:xfrm>
            <a:off x="638289" y="2085785"/>
            <a:ext cx="7886700" cy="418321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729022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D2DCB740-6776-4EE9-99FD-96D592FA5A23}" type="datetime1">
              <a:rPr lang="en-US" smtClean="0"/>
              <a:t>8/3/2026</a:t>
            </a:fld>
            <a:endParaRPr lang="en-US" dirty="0"/>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r>
              <a:rPr lang="en-US"/>
              <a:t>Add a footer</a:t>
            </a:r>
            <a:endParaRPr lang="en-US" dirty="0"/>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4315466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Put the one thought of this slide here in two lines if needed</a:t>
            </a:r>
          </a:p>
        </p:txBody>
      </p:sp>
      <p:sp>
        <p:nvSpPr>
          <p:cNvPr id="3" name="Content Placeholder 2"/>
          <p:cNvSpPr>
            <a:spLocks noGrp="1"/>
          </p:cNvSpPr>
          <p:nvPr>
            <p:ph sz="half" idx="1"/>
          </p:nvPr>
        </p:nvSpPr>
        <p:spPr>
          <a:xfrm>
            <a:off x="628650" y="2146902"/>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2146902"/>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2268686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9841" y="620504"/>
            <a:ext cx="7886700" cy="1325563"/>
          </a:xfrm>
        </p:spPr>
        <p:txBody>
          <a:bodyPr/>
          <a:lstStyle/>
          <a:p>
            <a:r>
              <a:rPr lang="en-US" dirty="0"/>
              <a:t>Put the one thought of this slide here in two lines if needed</a:t>
            </a:r>
          </a:p>
        </p:txBody>
      </p:sp>
      <p:sp>
        <p:nvSpPr>
          <p:cNvPr id="3" name="Text Placeholder 2"/>
          <p:cNvSpPr>
            <a:spLocks noGrp="1"/>
          </p:cNvSpPr>
          <p:nvPr>
            <p:ph type="body" idx="1" hasCustomPrompt="1"/>
          </p:nvPr>
        </p:nvSpPr>
        <p:spPr>
          <a:xfrm>
            <a:off x="629842" y="1936541"/>
            <a:ext cx="3868340" cy="823912"/>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p:cNvSpPr>
            <a:spLocks noGrp="1"/>
          </p:cNvSpPr>
          <p:nvPr>
            <p:ph sz="half" idx="2" hasCustomPrompt="1"/>
          </p:nvPr>
        </p:nvSpPr>
        <p:spPr>
          <a:xfrm>
            <a:off x="629842" y="2760453"/>
            <a:ext cx="3868340" cy="3684588"/>
          </a:xfrm>
        </p:spPr>
        <p:txBody>
          <a:bodyPr>
            <a:normAutofit/>
          </a:bodyPr>
          <a:lstStyle>
            <a:lvl1pPr>
              <a:defRPr sz="2400"/>
            </a:lvl1pPr>
            <a:lvl2pPr>
              <a:defRPr sz="2000"/>
            </a:lvl2pPr>
            <a:lvl3pPr>
              <a:defRPr sz="1800"/>
            </a:lvl3pPr>
            <a:lvl4pPr>
              <a:defRPr sz="1600"/>
            </a:lvl4pPr>
            <a:lvl5pPr>
              <a:defRPr sz="16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hasCustomPrompt="1"/>
          </p:nvPr>
        </p:nvSpPr>
        <p:spPr>
          <a:xfrm>
            <a:off x="4629150" y="1936541"/>
            <a:ext cx="3887391" cy="823912"/>
          </a:xfrm>
        </p:spPr>
        <p:txBody>
          <a:bodyPr anchor="b">
            <a:normAutofit/>
          </a:bodyPr>
          <a:lstStyle>
            <a:lvl1pPr marL="0" indent="0">
              <a:buNone/>
              <a:defRPr lang="en-US" sz="2800" b="1" kern="1200" baseline="0" dirty="0" smtClean="0">
                <a:solidFill>
                  <a:schemeClr val="tx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000"/>
              </a:spcBef>
              <a:buClrTx/>
              <a:buFont typeface="Arial" panose="020B0604020202020204" pitchFamily="34" charset="0"/>
              <a:buNone/>
            </a:pPr>
            <a:r>
              <a:rPr lang="en-US" dirty="0"/>
              <a:t>Edit master text styles</a:t>
            </a:r>
          </a:p>
        </p:txBody>
      </p:sp>
      <p:sp>
        <p:nvSpPr>
          <p:cNvPr id="6" name="Content Placeholder 5"/>
          <p:cNvSpPr>
            <a:spLocks noGrp="1"/>
          </p:cNvSpPr>
          <p:nvPr>
            <p:ph sz="quarter" idx="4" hasCustomPrompt="1"/>
          </p:nvPr>
        </p:nvSpPr>
        <p:spPr>
          <a:xfrm>
            <a:off x="4629150" y="2760453"/>
            <a:ext cx="3887391" cy="3684588"/>
          </a:xfrm>
        </p:spPr>
        <p:txBody>
          <a:bodyPr>
            <a:normAutofit/>
          </a:bodyPr>
          <a:lstStyle>
            <a:lvl1pPr>
              <a:defRPr sz="2400"/>
            </a:lvl1pPr>
            <a:lvl2pPr>
              <a:defRPr sz="2000"/>
            </a:lvl2pPr>
            <a:lvl3pPr>
              <a:defRPr sz="1800"/>
            </a:lvl3pPr>
            <a:lvl4pPr>
              <a:defRPr sz="1600"/>
            </a:lvl4pPr>
            <a:lvl5pPr>
              <a:defRPr sz="16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6637414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a:xfrm>
            <a:off x="628650" y="6356351"/>
            <a:ext cx="2057400" cy="365125"/>
          </a:xfrm>
          <a:prstGeom prst="rect">
            <a:avLst/>
          </a:prstGeom>
        </p:spPr>
        <p:txBody>
          <a:bodyPr/>
          <a:lstStyle/>
          <a:p>
            <a:fld id="{D55660E0-FA77-4473-A859-74127B089143}" type="datetime1">
              <a:rPr lang="en-US" smtClean="0"/>
              <a:t>8/3/2026</a:t>
            </a:fld>
            <a:endParaRPr lang="en-US"/>
          </a:p>
        </p:txBody>
      </p:sp>
      <p:sp>
        <p:nvSpPr>
          <p:cNvPr id="4" name="Footer Placeholder 3"/>
          <p:cNvSpPr>
            <a:spLocks noGrp="1"/>
          </p:cNvSpPr>
          <p:nvPr>
            <p:ph type="ftr" sz="quarter" idx="11"/>
          </p:nvPr>
        </p:nvSpPr>
        <p:spPr>
          <a:xfrm>
            <a:off x="3028950" y="6356351"/>
            <a:ext cx="3086100" cy="365125"/>
          </a:xfrm>
          <a:prstGeom prst="rect">
            <a:avLst/>
          </a:prstGeom>
        </p:spPr>
        <p:txBody>
          <a:bodyPr/>
          <a:lstStyle/>
          <a:p>
            <a:r>
              <a:rPr lang="en-US"/>
              <a:t>Add a footer</a:t>
            </a:r>
            <a:endParaRPr lang="en-US" dirty="0"/>
          </a:p>
        </p:txBody>
      </p:sp>
      <p:sp>
        <p:nvSpPr>
          <p:cNvPr id="5" name="Slide Number Placeholder 4"/>
          <p:cNvSpPr>
            <a:spLocks noGrp="1"/>
          </p:cNvSpPr>
          <p:nvPr>
            <p:ph type="sldNum" sz="quarter" idx="12"/>
          </p:nvPr>
        </p:nvSpPr>
        <p:spPr>
          <a:xfrm>
            <a:off x="6457950" y="6356351"/>
            <a:ext cx="2057400" cy="365125"/>
          </a:xfrm>
          <a:prstGeom prst="rect">
            <a:avLst/>
          </a:prstGeom>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9342661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28650" y="6356351"/>
            <a:ext cx="2057400" cy="365125"/>
          </a:xfrm>
          <a:prstGeom prst="rect">
            <a:avLst/>
          </a:prstGeom>
        </p:spPr>
        <p:txBody>
          <a:bodyPr/>
          <a:lstStyle/>
          <a:p>
            <a:fld id="{3188D7B8-9F07-4899-827D-5F3CFDDEB574}" type="datetime1">
              <a:rPr lang="en-US" smtClean="0"/>
              <a:t>8/3/2026</a:t>
            </a:fld>
            <a:endParaRPr lang="en-US"/>
          </a:p>
        </p:txBody>
      </p:sp>
      <p:sp>
        <p:nvSpPr>
          <p:cNvPr id="3" name="Footer Placeholder 2"/>
          <p:cNvSpPr>
            <a:spLocks noGrp="1"/>
          </p:cNvSpPr>
          <p:nvPr>
            <p:ph type="ftr" sz="quarter" idx="11"/>
          </p:nvPr>
        </p:nvSpPr>
        <p:spPr>
          <a:xfrm>
            <a:off x="3028950" y="6356351"/>
            <a:ext cx="3086100" cy="365125"/>
          </a:xfrm>
          <a:prstGeom prst="rect">
            <a:avLst/>
          </a:prstGeom>
        </p:spPr>
        <p:txBody>
          <a:bodyPr/>
          <a:lstStyle/>
          <a:p>
            <a:r>
              <a:rPr lang="en-US"/>
              <a:t>Add a footer</a:t>
            </a:r>
            <a:endParaRPr lang="en-US" dirty="0"/>
          </a:p>
        </p:txBody>
      </p:sp>
      <p:sp>
        <p:nvSpPr>
          <p:cNvPr id="4" name="Slide Number Placeholder 3"/>
          <p:cNvSpPr>
            <a:spLocks noGrp="1"/>
          </p:cNvSpPr>
          <p:nvPr>
            <p:ph type="sldNum" sz="quarter" idx="12"/>
          </p:nvPr>
        </p:nvSpPr>
        <p:spPr>
          <a:xfrm>
            <a:off x="6457950" y="6356351"/>
            <a:ext cx="2057400" cy="365125"/>
          </a:xfrm>
          <a:prstGeom prst="rect">
            <a:avLst/>
          </a:prstGeom>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35678067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9841" y="663150"/>
            <a:ext cx="2949178" cy="1600200"/>
          </a:xfrm>
        </p:spPr>
        <p:txBody>
          <a:bodyPr anchor="b"/>
          <a:lstStyle>
            <a:lvl1pPr>
              <a:defRPr sz="3200"/>
            </a:lvl1pPr>
          </a:lstStyle>
          <a:p>
            <a:r>
              <a:rPr lang="en-US" dirty="0"/>
              <a:t>Click to edit master title style</a:t>
            </a:r>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26335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B5197C5C-1CD1-417D-A89C-14747F5222C7}" type="datetime1">
              <a:rPr lang="en-US" smtClean="0"/>
              <a:t>8/3/2026</a:t>
            </a:fld>
            <a:endParaRPr lang="en-US"/>
          </a:p>
        </p:txBody>
      </p:sp>
      <p:sp>
        <p:nvSpPr>
          <p:cNvPr id="6" name="Footer Placeholder 5"/>
          <p:cNvSpPr>
            <a:spLocks noGrp="1"/>
          </p:cNvSpPr>
          <p:nvPr>
            <p:ph type="ftr" sz="quarter" idx="11"/>
          </p:nvPr>
        </p:nvSpPr>
        <p:spPr>
          <a:xfrm>
            <a:off x="3028950" y="6356351"/>
            <a:ext cx="3086100" cy="365125"/>
          </a:xfrm>
          <a:prstGeom prst="rect">
            <a:avLst/>
          </a:prstGeom>
        </p:spPr>
        <p:txBody>
          <a:bodyPr/>
          <a:lstStyle/>
          <a:p>
            <a:r>
              <a:rPr lang="en-US"/>
              <a:t>Add a footer</a:t>
            </a:r>
            <a:endParaRPr lang="en-US" dirty="0"/>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22698874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9841" y="572532"/>
            <a:ext cx="2949178" cy="1600200"/>
          </a:xfrm>
        </p:spPr>
        <p:txBody>
          <a:bodyPr anchor="b"/>
          <a:lstStyle>
            <a:lvl1pPr>
              <a:defRPr sz="3200"/>
            </a:lvl1pPr>
          </a:lstStyle>
          <a:p>
            <a:r>
              <a:rPr lang="en-US" dirty="0"/>
              <a:t>Click to edit master title style</a:t>
            </a:r>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172732"/>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1359EFBB-CFA1-4AA8-9123-F0B52DBD84FE}" type="datetime1">
              <a:rPr lang="en-US" smtClean="0"/>
              <a:t>8/3/2026</a:t>
            </a:fld>
            <a:endParaRPr lang="en-US"/>
          </a:p>
        </p:txBody>
      </p:sp>
      <p:sp>
        <p:nvSpPr>
          <p:cNvPr id="6" name="Footer Placeholder 5"/>
          <p:cNvSpPr>
            <a:spLocks noGrp="1"/>
          </p:cNvSpPr>
          <p:nvPr>
            <p:ph type="ftr" sz="quarter" idx="11"/>
          </p:nvPr>
        </p:nvSpPr>
        <p:spPr>
          <a:xfrm>
            <a:off x="3028950" y="6356351"/>
            <a:ext cx="3086100" cy="365125"/>
          </a:xfrm>
          <a:prstGeom prst="rect">
            <a:avLst/>
          </a:prstGeom>
        </p:spPr>
        <p:txBody>
          <a:bodyPr/>
          <a:lstStyle/>
          <a:p>
            <a:r>
              <a:rPr lang="en-US"/>
              <a:t>Add a footer</a:t>
            </a:r>
            <a:endParaRPr lang="en-US" dirty="0"/>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36637170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38289" y="760222"/>
            <a:ext cx="7886700" cy="1325563"/>
          </a:xfrm>
          <a:prstGeom prst="rect">
            <a:avLst/>
          </a:prstGeom>
        </p:spPr>
        <p:txBody>
          <a:bodyPr vert="horz" lIns="91440" tIns="45720" rIns="91440" bIns="45720" rtlCol="0" anchor="ctr">
            <a:normAutofit/>
          </a:bodyPr>
          <a:lstStyle/>
          <a:p>
            <a:r>
              <a:rPr lang="en-US" dirty="0"/>
              <a:t>Put the one thought of this slide here in two lines if needed</a:t>
            </a:r>
          </a:p>
        </p:txBody>
      </p:sp>
      <p:sp>
        <p:nvSpPr>
          <p:cNvPr id="3" name="Text Placeholder 2"/>
          <p:cNvSpPr>
            <a:spLocks noGrp="1"/>
          </p:cNvSpPr>
          <p:nvPr>
            <p:ph type="body" idx="1"/>
          </p:nvPr>
        </p:nvSpPr>
        <p:spPr>
          <a:xfrm>
            <a:off x="626076" y="2187575"/>
            <a:ext cx="7886700" cy="4351338"/>
          </a:xfrm>
          <a:prstGeom prst="rect">
            <a:avLst/>
          </a:prstGeom>
        </p:spPr>
        <p:txBody>
          <a:bodyPr vert="horz" lIns="91440" tIns="45720" rIns="91440" bIns="45720" rtlCol="0">
            <a:normAutofit/>
          </a:bodyPr>
          <a:lstStyle/>
          <a:p>
            <a:pPr lvl="0"/>
            <a:r>
              <a:rPr lang="en-US" dirty="0"/>
              <a:t>Sub point of your main point; do not repeat title</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7" name="Picture 6">
            <a:extLst>
              <a:ext uri="{FF2B5EF4-FFF2-40B4-BE49-F238E27FC236}">
                <a16:creationId xmlns:a16="http://schemas.microsoft.com/office/drawing/2014/main" id="{3C504709-D387-4919-A61C-9D5D8E0359F4}"/>
              </a:ext>
            </a:extLst>
          </p:cNvPr>
          <p:cNvPicPr>
            <a:picLocks noChangeAspect="1"/>
          </p:cNvPicPr>
          <p:nvPr userDrawn="1"/>
        </p:nvPicPr>
        <p:blipFill>
          <a:blip r:embed="rId11"/>
          <a:stretch>
            <a:fillRect/>
          </a:stretch>
        </p:blipFill>
        <p:spPr>
          <a:xfrm flipH="1">
            <a:off x="-57839" y="-22034"/>
            <a:ext cx="9278957" cy="1042416"/>
          </a:xfrm>
          <a:prstGeom prst="rect">
            <a:avLst/>
          </a:prstGeom>
        </p:spPr>
      </p:pic>
      <p:pic>
        <p:nvPicPr>
          <p:cNvPr id="9" name="Picture 8"/>
          <p:cNvPicPr>
            <a:picLocks noChangeAspect="1"/>
          </p:cNvPicPr>
          <p:nvPr userDrawn="1"/>
        </p:nvPicPr>
        <p:blipFill rotWithShape="1">
          <a:blip r:embed="rId12">
            <a:extLst>
              <a:ext uri="{28A0092B-C50C-407E-A947-70E740481C1C}">
                <a14:useLocalDpi xmlns:a14="http://schemas.microsoft.com/office/drawing/2010/main" val="0"/>
              </a:ext>
            </a:extLst>
          </a:blip>
          <a:srcRect r="88187"/>
          <a:stretch/>
        </p:blipFill>
        <p:spPr>
          <a:xfrm>
            <a:off x="8600303" y="19137"/>
            <a:ext cx="543697" cy="647855"/>
          </a:xfrm>
          <a:prstGeom prst="rect">
            <a:avLst/>
          </a:prstGeom>
        </p:spPr>
      </p:pic>
    </p:spTree>
    <p:extLst>
      <p:ext uri="{BB962C8B-B14F-4D97-AF65-F5344CB8AC3E}">
        <p14:creationId xmlns:p14="http://schemas.microsoft.com/office/powerpoint/2010/main" val="3417548278"/>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Lst>
  <p:hf sldNum="0" hdr="0" ftr="0" dt="0"/>
  <p:txStyles>
    <p:titleStyle>
      <a:lvl1pPr algn="l" defTabSz="914400" rtl="0" eaLnBrk="1" latinLnBrk="0" hangingPunct="1">
        <a:lnSpc>
          <a:spcPct val="90000"/>
        </a:lnSpc>
        <a:spcBef>
          <a:spcPct val="0"/>
        </a:spcBef>
        <a:buNone/>
        <a:defRPr sz="4400" b="1" kern="1200" baseline="0">
          <a:solidFill>
            <a:schemeClr val="tx1"/>
          </a:solidFill>
          <a:latin typeface="+mn-lt"/>
          <a:ea typeface="+mj-ea"/>
          <a:cs typeface="+mj-cs"/>
        </a:defRPr>
      </a:lvl1pPr>
    </p:titleStyle>
    <p:bodyStyle>
      <a:lvl1pPr marL="228600" indent="-228600" algn="l" defTabSz="914400" rtl="0" eaLnBrk="1" latinLnBrk="0" hangingPunct="1">
        <a:lnSpc>
          <a:spcPct val="90000"/>
        </a:lnSpc>
        <a:spcBef>
          <a:spcPts val="1000"/>
        </a:spcBef>
        <a:buClrTx/>
        <a:buFont typeface="Arial" panose="020B0604020202020204" pitchFamily="34" charset="0"/>
        <a:buChar char="•"/>
        <a:defRPr sz="2800" kern="1200" baseline="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004484"/>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B8A75A"/>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004484"/>
        </a:buClr>
        <a:buFont typeface="Courier New" panose="02070309020205020404" pitchFamily="49" charset="0"/>
        <a:buChar char="o"/>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hyperlink" Target="http://www.ffinetwork.org/" TargetMode="Externa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83EA785-18B6-03B5-BF27-8BAE4211C193}"/>
              </a:ext>
            </a:extLst>
          </p:cNvPr>
          <p:cNvPicPr>
            <a:picLocks noChangeAspect="1"/>
          </p:cNvPicPr>
          <p:nvPr/>
        </p:nvPicPr>
        <p:blipFill>
          <a:blip r:embed="rId3">
            <a:extLst>
              <a:ext uri="{28A0092B-C50C-407E-A947-70E740481C1C}">
                <a14:useLocalDpi xmlns:a14="http://schemas.microsoft.com/office/drawing/2010/main" val="0"/>
              </a:ext>
            </a:extLst>
          </a:blip>
          <a:srcRect l="-1" r="8550"/>
          <a:stretch>
            <a:fillRect/>
          </a:stretch>
        </p:blipFill>
        <p:spPr>
          <a:xfrm>
            <a:off x="0" y="785173"/>
            <a:ext cx="9144000" cy="5414071"/>
          </a:xfrm>
          <a:prstGeom prst="rect">
            <a:avLst/>
          </a:prstGeom>
        </p:spPr>
      </p:pic>
      <p:graphicFrame>
        <p:nvGraphicFramePr>
          <p:cNvPr id="6" name="Table 5"/>
          <p:cNvGraphicFramePr>
            <a:graphicFrameLocks noGrp="1"/>
          </p:cNvGraphicFramePr>
          <p:nvPr>
            <p:extLst>
              <p:ext uri="{D42A27DB-BD31-4B8C-83A1-F6EECF244321}">
                <p14:modId xmlns:p14="http://schemas.microsoft.com/office/powerpoint/2010/main" val="584821322"/>
              </p:ext>
            </p:extLst>
          </p:nvPr>
        </p:nvGraphicFramePr>
        <p:xfrm>
          <a:off x="381000" y="4970245"/>
          <a:ext cx="8382000" cy="1646144"/>
        </p:xfrm>
        <a:graphic>
          <a:graphicData uri="http://schemas.openxmlformats.org/drawingml/2006/table">
            <a:tbl>
              <a:tblPr>
                <a:tableStyleId>{5C22544A-7EE6-4342-B048-85BDC9FD1C3A}</a:tableStyleId>
              </a:tblPr>
              <a:tblGrid>
                <a:gridCol w="302055">
                  <a:extLst>
                    <a:ext uri="{9D8B030D-6E8A-4147-A177-3AD203B41FA5}">
                      <a16:colId xmlns:a16="http://schemas.microsoft.com/office/drawing/2014/main" val="20000"/>
                    </a:ext>
                  </a:extLst>
                </a:gridCol>
                <a:gridCol w="3624649">
                  <a:extLst>
                    <a:ext uri="{9D8B030D-6E8A-4147-A177-3AD203B41FA5}">
                      <a16:colId xmlns:a16="http://schemas.microsoft.com/office/drawing/2014/main" val="20001"/>
                    </a:ext>
                  </a:extLst>
                </a:gridCol>
                <a:gridCol w="453081">
                  <a:extLst>
                    <a:ext uri="{9D8B030D-6E8A-4147-A177-3AD203B41FA5}">
                      <a16:colId xmlns:a16="http://schemas.microsoft.com/office/drawing/2014/main" val="20002"/>
                    </a:ext>
                  </a:extLst>
                </a:gridCol>
                <a:gridCol w="302054">
                  <a:extLst>
                    <a:ext uri="{9D8B030D-6E8A-4147-A177-3AD203B41FA5}">
                      <a16:colId xmlns:a16="http://schemas.microsoft.com/office/drawing/2014/main" val="20003"/>
                    </a:ext>
                  </a:extLst>
                </a:gridCol>
                <a:gridCol w="3700161">
                  <a:extLst>
                    <a:ext uri="{9D8B030D-6E8A-4147-A177-3AD203B41FA5}">
                      <a16:colId xmlns:a16="http://schemas.microsoft.com/office/drawing/2014/main" val="20004"/>
                    </a:ext>
                  </a:extLst>
                </a:gridCol>
              </a:tblGrid>
              <a:tr h="367529">
                <a:tc>
                  <a:txBody>
                    <a:bodyPr/>
                    <a:lstStyle/>
                    <a:p>
                      <a:endParaRPr lang="en-US" sz="1800" b="0" dirty="0">
                        <a:solidFill>
                          <a:srgbClr val="004484"/>
                        </a:solidFill>
                      </a:endParaRPr>
                    </a:p>
                  </a:txBody>
                  <a:tcPr marL="91445" marR="91445" marT="45748" marB="4574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5BC2E"/>
                    </a:solidFill>
                  </a:tcPr>
                </a:tc>
                <a:tc>
                  <a:txBody>
                    <a:bodyPr/>
                    <a:lstStyle/>
                    <a:p>
                      <a:pPr>
                        <a:lnSpc>
                          <a:spcPct val="100000"/>
                        </a:lnSpc>
                        <a:spcBef>
                          <a:spcPts val="0"/>
                        </a:spcBef>
                        <a:spcAft>
                          <a:spcPts val="0"/>
                        </a:spcAft>
                      </a:pPr>
                      <a:r>
                        <a:rPr lang="en-US" sz="1100" b="1" dirty="0">
                          <a:solidFill>
                            <a:schemeClr val="tx1"/>
                          </a:solidFill>
                        </a:rPr>
                        <a:t>Wheat</a:t>
                      </a:r>
                      <a:r>
                        <a:rPr lang="en-US" sz="1100" b="1" baseline="0" dirty="0">
                          <a:solidFill>
                            <a:schemeClr val="tx1"/>
                          </a:solidFill>
                        </a:rPr>
                        <a:t> flour alone – 61 countries</a:t>
                      </a:r>
                      <a:endParaRPr lang="en-US" sz="1100" b="1" dirty="0">
                        <a:solidFill>
                          <a:schemeClr val="tx1"/>
                        </a:solidFill>
                      </a:endParaRPr>
                    </a:p>
                  </a:txBody>
                  <a:tcPr marL="45723" marR="45723" marT="45748" marB="4574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3">
                  <a:txBody>
                    <a:bodyPr/>
                    <a:lstStyle/>
                    <a:p>
                      <a:pPr>
                        <a:lnSpc>
                          <a:spcPct val="100000"/>
                        </a:lnSpc>
                        <a:spcBef>
                          <a:spcPts val="0"/>
                        </a:spcBef>
                        <a:spcAft>
                          <a:spcPts val="0"/>
                        </a:spcAft>
                      </a:pPr>
                      <a:endParaRPr lang="en-US" sz="1100" b="1" dirty="0">
                        <a:solidFill>
                          <a:schemeClr val="tx1"/>
                        </a:solidFill>
                      </a:endParaRPr>
                    </a:p>
                  </a:txBody>
                  <a:tcPr marL="45723" marR="45723" marT="45748" marB="4574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38100" cmpd="sng">
                      <a:noFill/>
                    </a:lnB>
                    <a:noFill/>
                  </a:tcPr>
                </a:tc>
                <a:tc>
                  <a:txBody>
                    <a:bodyPr/>
                    <a:lstStyle/>
                    <a:p>
                      <a:pPr>
                        <a:lnSpc>
                          <a:spcPct val="100000"/>
                        </a:lnSpc>
                        <a:spcBef>
                          <a:spcPts val="0"/>
                        </a:spcBef>
                        <a:spcAft>
                          <a:spcPts val="0"/>
                        </a:spcAft>
                      </a:pPr>
                      <a:endParaRPr lang="en-US" sz="1100" b="1" dirty="0">
                        <a:solidFill>
                          <a:schemeClr val="tx1"/>
                        </a:solidFill>
                      </a:endParaRPr>
                    </a:p>
                  </a:txBody>
                  <a:tcPr marL="45723" marR="45723" marT="45748" marB="4574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BB1C4"/>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b="1" dirty="0">
                          <a:solidFill>
                            <a:schemeClr val="tx1"/>
                          </a:solidFill>
                        </a:rPr>
                        <a:t>Wheat</a:t>
                      </a:r>
                      <a:r>
                        <a:rPr lang="en-US" sz="1100" b="1" baseline="0" dirty="0">
                          <a:solidFill>
                            <a:schemeClr val="tx1"/>
                          </a:solidFill>
                        </a:rPr>
                        <a:t> flour and rice – 5 countries</a:t>
                      </a:r>
                    </a:p>
                    <a:p>
                      <a:pPr marL="0" marR="0" indent="0" algn="l" defTabSz="914400" rtl="0" eaLnBrk="1" fontAlgn="auto" latinLnBrk="0" hangingPunct="1">
                        <a:lnSpc>
                          <a:spcPct val="100000"/>
                        </a:lnSpc>
                        <a:spcBef>
                          <a:spcPts val="0"/>
                        </a:spcBef>
                        <a:spcAft>
                          <a:spcPts val="0"/>
                        </a:spcAft>
                        <a:buClrTx/>
                        <a:buSzTx/>
                        <a:buFontTx/>
                        <a:buNone/>
                        <a:tabLst/>
                        <a:defRPr/>
                      </a:pPr>
                      <a:r>
                        <a:rPr lang="en-US" sz="1100" b="1" baseline="0" dirty="0">
                          <a:solidFill>
                            <a:schemeClr val="tx1"/>
                          </a:solidFill>
                        </a:rPr>
                        <a:t>(Nicaragua, Panama, Peru, Philippines, Solomon Islands)</a:t>
                      </a:r>
                      <a:endParaRPr lang="en-US" sz="1100" b="1" dirty="0">
                        <a:solidFill>
                          <a:schemeClr val="tx1"/>
                        </a:solidFill>
                      </a:endParaRPr>
                    </a:p>
                  </a:txBody>
                  <a:tcPr marL="45723" marR="45723" marT="45748" marB="4574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367529">
                <a:tc>
                  <a:txBody>
                    <a:bodyPr/>
                    <a:lstStyle/>
                    <a:p>
                      <a:endParaRPr lang="en-US" sz="1800" b="0" dirty="0">
                        <a:solidFill>
                          <a:schemeClr val="tx1"/>
                        </a:solidFill>
                      </a:endParaRPr>
                    </a:p>
                  </a:txBody>
                  <a:tcPr marL="91445" marR="91445" marT="45748" marB="4574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7D2E"/>
                    </a:solidFill>
                  </a:tcPr>
                </a:tc>
                <a:tc>
                  <a:txBody>
                    <a:bodyPr/>
                    <a:lstStyle/>
                    <a:p>
                      <a:pPr>
                        <a:lnSpc>
                          <a:spcPct val="100000"/>
                        </a:lnSpc>
                        <a:spcBef>
                          <a:spcPts val="0"/>
                        </a:spcBef>
                        <a:spcAft>
                          <a:spcPts val="0"/>
                        </a:spcAft>
                      </a:pPr>
                      <a:r>
                        <a:rPr lang="en-US" sz="1100" b="1" dirty="0">
                          <a:solidFill>
                            <a:schemeClr val="tx1"/>
                          </a:solidFill>
                        </a:rPr>
                        <a:t>Rice alone – 1 country</a:t>
                      </a:r>
                    </a:p>
                    <a:p>
                      <a:pPr marL="0" marR="0" indent="0" algn="l" defTabSz="914400" rtl="0" eaLnBrk="1" fontAlgn="auto" latinLnBrk="0" hangingPunct="1">
                        <a:lnSpc>
                          <a:spcPct val="100000"/>
                        </a:lnSpc>
                        <a:spcBef>
                          <a:spcPts val="0"/>
                        </a:spcBef>
                        <a:spcAft>
                          <a:spcPts val="0"/>
                        </a:spcAft>
                        <a:buClrTx/>
                        <a:buSzTx/>
                        <a:buFontTx/>
                        <a:buNone/>
                        <a:tabLst/>
                        <a:defRPr/>
                      </a:pPr>
                      <a:r>
                        <a:rPr lang="en-US" sz="1100" b="1" dirty="0">
                          <a:solidFill>
                            <a:schemeClr val="tx1"/>
                          </a:solidFill>
                        </a:rPr>
                        <a:t>(Papua New Guinea)</a:t>
                      </a:r>
                    </a:p>
                  </a:txBody>
                  <a:tcPr marL="45723" marR="45723" marT="45748" marB="4574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n-US"/>
                    </a:p>
                  </a:txBody>
                  <a:tcPr/>
                </a:tc>
                <a:tc>
                  <a:txBody>
                    <a:bodyPr/>
                    <a:lstStyle/>
                    <a:p>
                      <a:pPr>
                        <a:lnSpc>
                          <a:spcPct val="100000"/>
                        </a:lnSpc>
                        <a:spcBef>
                          <a:spcPts val="0"/>
                        </a:spcBef>
                        <a:spcAft>
                          <a:spcPts val="0"/>
                        </a:spcAft>
                      </a:pPr>
                      <a:endParaRPr lang="en-US" sz="1100" b="1" dirty="0">
                        <a:solidFill>
                          <a:srgbClr val="004484"/>
                        </a:solidFill>
                      </a:endParaRPr>
                    </a:p>
                  </a:txBody>
                  <a:tcPr marL="45723" marR="45723" marT="45748" marB="4574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57A8"/>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b="1" dirty="0">
                          <a:solidFill>
                            <a:schemeClr val="tx1"/>
                          </a:solidFill>
                        </a:rPr>
                        <a:t>Wheat</a:t>
                      </a:r>
                      <a:r>
                        <a:rPr lang="en-US" sz="1100" b="1" baseline="0" dirty="0">
                          <a:solidFill>
                            <a:schemeClr val="tx1"/>
                          </a:solidFill>
                        </a:rPr>
                        <a:t> flour, maize flour, and rice – 2 countries</a:t>
                      </a:r>
                    </a:p>
                    <a:p>
                      <a:pPr marL="0" marR="0" indent="0" algn="l" defTabSz="914400" rtl="0" eaLnBrk="1" fontAlgn="auto" latinLnBrk="0" hangingPunct="1">
                        <a:lnSpc>
                          <a:spcPct val="100000"/>
                        </a:lnSpc>
                        <a:spcBef>
                          <a:spcPts val="0"/>
                        </a:spcBef>
                        <a:spcAft>
                          <a:spcPts val="0"/>
                        </a:spcAft>
                        <a:buClrTx/>
                        <a:buSzTx/>
                        <a:buFontTx/>
                        <a:buNone/>
                        <a:tabLst/>
                        <a:defRPr/>
                      </a:pPr>
                      <a:r>
                        <a:rPr lang="en-US" sz="1100" b="1" baseline="0" dirty="0">
                          <a:solidFill>
                            <a:schemeClr val="tx1"/>
                          </a:solidFill>
                        </a:rPr>
                        <a:t>(Costa Rica and the United States)</a:t>
                      </a:r>
                      <a:endParaRPr lang="en-US" sz="1100" b="1" dirty="0">
                        <a:solidFill>
                          <a:schemeClr val="tx1"/>
                        </a:solidFill>
                      </a:endParaRPr>
                    </a:p>
                  </a:txBody>
                  <a:tcPr marL="45723" marR="45723" marT="45748" marB="4574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315032">
                <a:tc>
                  <a:txBody>
                    <a:bodyPr/>
                    <a:lstStyle/>
                    <a:p>
                      <a:endParaRPr lang="en-US" sz="1800" b="0" dirty="0">
                        <a:solidFill>
                          <a:schemeClr val="tx1"/>
                        </a:solidFill>
                      </a:endParaRPr>
                    </a:p>
                  </a:txBody>
                  <a:tcPr marL="91445" marR="91445" marT="45748" marB="4574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DAB7E"/>
                    </a:solidFill>
                  </a:tcPr>
                </a:tc>
                <a:tc>
                  <a:txBody>
                    <a:bodyPr/>
                    <a:lstStyle/>
                    <a:p>
                      <a:pPr>
                        <a:lnSpc>
                          <a:spcPct val="100000"/>
                        </a:lnSpc>
                        <a:spcBef>
                          <a:spcPts val="0"/>
                        </a:spcBef>
                        <a:spcAft>
                          <a:spcPts val="0"/>
                        </a:spcAft>
                      </a:pPr>
                      <a:r>
                        <a:rPr lang="en-US" sz="1100" b="1" dirty="0">
                          <a:solidFill>
                            <a:schemeClr val="tx1"/>
                          </a:solidFill>
                        </a:rPr>
                        <a:t>Wheat</a:t>
                      </a:r>
                      <a:r>
                        <a:rPr lang="en-US" sz="1100" b="1" baseline="0" dirty="0">
                          <a:solidFill>
                            <a:schemeClr val="tx1"/>
                          </a:solidFill>
                        </a:rPr>
                        <a:t> flour and maize flour – 17 countries</a:t>
                      </a:r>
                      <a:endParaRPr lang="en-US" sz="1100" b="1" dirty="0">
                        <a:solidFill>
                          <a:schemeClr val="tx1"/>
                        </a:solidFill>
                      </a:endParaRPr>
                    </a:p>
                  </a:txBody>
                  <a:tcPr marL="45723" marR="45723" marT="45748" marB="4574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n-US"/>
                    </a:p>
                  </a:txBody>
                  <a:tcPr/>
                </a:tc>
                <a:tc>
                  <a:txBody>
                    <a:bodyPr/>
                    <a:lstStyle/>
                    <a:p>
                      <a:pPr>
                        <a:lnSpc>
                          <a:spcPct val="100000"/>
                        </a:lnSpc>
                        <a:spcBef>
                          <a:spcPts val="0"/>
                        </a:spcBef>
                        <a:spcAft>
                          <a:spcPts val="0"/>
                        </a:spcAft>
                      </a:pPr>
                      <a:endParaRPr lang="en-US" sz="1100" b="1" dirty="0">
                        <a:solidFill>
                          <a:schemeClr val="tx1"/>
                        </a:solidFill>
                      </a:endParaRPr>
                    </a:p>
                  </a:txBody>
                  <a:tcPr marL="45723" marR="45723" marT="45748" marB="4574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E8ED"/>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b="1" dirty="0">
                          <a:solidFill>
                            <a:schemeClr val="tx1"/>
                          </a:solidFill>
                        </a:rPr>
                        <a:t>No mandatory</a:t>
                      </a:r>
                      <a:r>
                        <a:rPr lang="en-US" sz="1100" b="1" baseline="0" dirty="0">
                          <a:solidFill>
                            <a:schemeClr val="tx1"/>
                          </a:solidFill>
                        </a:rPr>
                        <a:t> fortification legislation or data not available</a:t>
                      </a:r>
                      <a:endParaRPr lang="en-US" sz="1100" b="1" dirty="0">
                        <a:solidFill>
                          <a:schemeClr val="tx1"/>
                        </a:solidFill>
                      </a:endParaRPr>
                    </a:p>
                  </a:txBody>
                  <a:tcPr marL="45723" marR="45723" marT="45748" marB="4574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r h="367529">
                <a:tc gridSpan="5">
                  <a:txBody>
                    <a:bodyPr/>
                    <a:lstStyle/>
                    <a:p>
                      <a:pPr marL="0" indent="0">
                        <a:lnSpc>
                          <a:spcPct val="100000"/>
                        </a:lnSpc>
                        <a:spcBef>
                          <a:spcPts val="0"/>
                        </a:spcBef>
                        <a:spcAft>
                          <a:spcPts val="0"/>
                        </a:spcAft>
                        <a:buFontTx/>
                        <a:buNone/>
                      </a:pPr>
                      <a:r>
                        <a:rPr lang="en-US" sz="1100" b="0" dirty="0">
                          <a:solidFill>
                            <a:schemeClr val="tx1"/>
                          </a:solidFill>
                        </a:rPr>
                        <a:t>Legislation has effect</a:t>
                      </a:r>
                      <a:r>
                        <a:rPr lang="en-US" sz="1100" b="0" baseline="0" dirty="0">
                          <a:solidFill>
                            <a:schemeClr val="tx1"/>
                          </a:solidFill>
                        </a:rPr>
                        <a:t> of mandating grain fortification with at least iron or folic acid.</a:t>
                      </a:r>
                    </a:p>
                    <a:p>
                      <a:pPr marL="0" indent="0">
                        <a:lnSpc>
                          <a:spcPct val="100000"/>
                        </a:lnSpc>
                        <a:spcBef>
                          <a:spcPts val="0"/>
                        </a:spcBef>
                        <a:spcAft>
                          <a:spcPts val="0"/>
                        </a:spcAft>
                        <a:buFontTx/>
                        <a:buNone/>
                      </a:pPr>
                      <a:r>
                        <a:rPr lang="en-US" sz="1100" b="0" dirty="0">
                          <a:solidFill>
                            <a:schemeClr val="tx1"/>
                          </a:solidFill>
                        </a:rPr>
                        <a:t>Legislation</a:t>
                      </a:r>
                      <a:r>
                        <a:rPr lang="en-US" sz="1100" b="0" baseline="0" dirty="0">
                          <a:solidFill>
                            <a:schemeClr val="tx1"/>
                          </a:solidFill>
                        </a:rPr>
                        <a:t> status from the Food Fortification Initiative (</a:t>
                      </a:r>
                      <a:r>
                        <a:rPr lang="en-US" sz="1100" b="0" baseline="0" dirty="0">
                          <a:solidFill>
                            <a:schemeClr val="tx1"/>
                          </a:solidFill>
                          <a:hlinkClick r:id="rId4"/>
                        </a:rPr>
                        <a:t>www.FFInetwork.org</a:t>
                      </a:r>
                      <a:r>
                        <a:rPr lang="en-US" sz="1100" b="0" baseline="0" dirty="0">
                          <a:solidFill>
                            <a:schemeClr val="tx1"/>
                          </a:solidFill>
                        </a:rPr>
                        <a:t>) August 2026.</a:t>
                      </a:r>
                      <a:endParaRPr lang="en-US" sz="1100" b="0" dirty="0">
                        <a:solidFill>
                          <a:schemeClr val="tx1"/>
                        </a:solidFill>
                      </a:endParaRPr>
                    </a:p>
                  </a:txBody>
                  <a:tcPr marL="45723" marR="45723" marT="45748" marB="45748" anchor="ctr">
                    <a:lnT w="12700" cap="flat" cmpd="sng" algn="ctr">
                      <a:solidFill>
                        <a:schemeClr val="tx1"/>
                      </a:solidFill>
                      <a:prstDash val="solid"/>
                      <a:round/>
                      <a:headEnd type="none" w="med" len="med"/>
                      <a:tailEnd type="none" w="med" len="med"/>
                    </a:lnT>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dirty="0"/>
                    </a:p>
                  </a:txBody>
                  <a:tcPr/>
                </a:tc>
                <a:extLst>
                  <a:ext uri="{0D108BD9-81ED-4DB2-BD59-A6C34878D82A}">
                    <a16:rowId xmlns:a16="http://schemas.microsoft.com/office/drawing/2014/main" val="10003"/>
                  </a:ext>
                </a:extLst>
              </a:tr>
            </a:tbl>
          </a:graphicData>
        </a:graphic>
      </p:graphicFrame>
      <p:sp>
        <p:nvSpPr>
          <p:cNvPr id="10276" name="Title 1"/>
          <p:cNvSpPr>
            <a:spLocks noGrp="1"/>
          </p:cNvSpPr>
          <p:nvPr>
            <p:ph type="title"/>
          </p:nvPr>
        </p:nvSpPr>
        <p:spPr>
          <a:xfrm>
            <a:off x="381000" y="128431"/>
            <a:ext cx="8686800" cy="1143000"/>
          </a:xfrm>
        </p:spPr>
        <p:txBody>
          <a:bodyPr>
            <a:normAutofit fontScale="90000"/>
          </a:bodyPr>
          <a:lstStyle/>
          <a:p>
            <a:pPr eaLnBrk="1" hangingPunct="1"/>
            <a:r>
              <a:rPr lang="en-US" altLang="en-US" sz="4000" dirty="0"/>
              <a:t>86 countries with legislation to fortify industrially milled flour and/or rice</a:t>
            </a:r>
          </a:p>
        </p:txBody>
      </p:sp>
      <p:sp>
        <p:nvSpPr>
          <p:cNvPr id="4" name="TextBox 3"/>
          <p:cNvSpPr txBox="1"/>
          <p:nvPr/>
        </p:nvSpPr>
        <p:spPr>
          <a:xfrm>
            <a:off x="402543" y="1128478"/>
            <a:ext cx="8643713" cy="523220"/>
          </a:xfrm>
          <a:prstGeom prst="rect">
            <a:avLst/>
          </a:prstGeom>
          <a:noFill/>
        </p:spPr>
        <p:txBody>
          <a:bodyPr wrap="none" rtlCol="0">
            <a:spAutoFit/>
          </a:bodyPr>
          <a:lstStyle/>
          <a:p>
            <a:r>
              <a:rPr lang="en-US" sz="1400" dirty="0"/>
              <a:t>Legislation in 85 countries mandates fortification of wheat flour alone or in combination with maize flour and/or rice.</a:t>
            </a:r>
          </a:p>
          <a:p>
            <a:r>
              <a:rPr lang="en-US" sz="1400" dirty="0"/>
              <a:t>One country (Papua New Guinea) has legislation to only fortify rice.</a:t>
            </a:r>
          </a:p>
        </p:txBody>
      </p:sp>
      <p:pic>
        <p:nvPicPr>
          <p:cNvPr id="8" name="Picture 7" descr="A close up of a logo&#10;&#10;Description automatically generated">
            <a:extLst>
              <a:ext uri="{FF2B5EF4-FFF2-40B4-BE49-F238E27FC236}">
                <a16:creationId xmlns:a16="http://schemas.microsoft.com/office/drawing/2014/main" id="{E2143BA7-620C-42B4-9AC8-5C0D1CB0BF6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145758" y="6255401"/>
            <a:ext cx="2628014" cy="417145"/>
          </a:xfrm>
          <a:prstGeom prst="rect">
            <a:avLst/>
          </a:prstGeom>
        </p:spPr>
      </p:pic>
    </p:spTree>
    <p:extLst>
      <p:ext uri="{BB962C8B-B14F-4D97-AF65-F5344CB8AC3E}">
        <p14:creationId xmlns:p14="http://schemas.microsoft.com/office/powerpoint/2010/main" val="279813026"/>
      </p:ext>
    </p:extLst>
  </p:cSld>
  <p:clrMapOvr>
    <a:masterClrMapping/>
  </p:clrMapOvr>
</p:sld>
</file>

<file path=ppt/theme/theme1.xml><?xml version="1.0" encoding="utf-8"?>
<a:theme xmlns:a="http://schemas.openxmlformats.org/drawingml/2006/main" name="Office Theme">
  <a:themeElements>
    <a:clrScheme name="Custom 1">
      <a:dk1>
        <a:sysClr val="windowText" lastClr="000000"/>
      </a:dk1>
      <a:lt1>
        <a:sysClr val="window" lastClr="FFFFFF"/>
      </a:lt1>
      <a:dk2>
        <a:srgbClr val="000000"/>
      </a:dk2>
      <a:lt2>
        <a:srgbClr val="FFFFFF"/>
      </a:lt2>
      <a:accent1>
        <a:srgbClr val="850002"/>
      </a:accent1>
      <a:accent2>
        <a:srgbClr val="028500"/>
      </a:accent2>
      <a:accent3>
        <a:srgbClr val="400085"/>
      </a:accent3>
      <a:accent4>
        <a:srgbClr val="AEABAB"/>
      </a:accent4>
      <a:accent5>
        <a:srgbClr val="004585"/>
      </a:accent5>
      <a:accent6>
        <a:srgbClr val="C25E00"/>
      </a:accent6>
      <a:hlink>
        <a:srgbClr val="004484"/>
      </a:hlink>
      <a:folHlink>
        <a:srgbClr val="C2CDDE"/>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0E006CFF3897D4F8EF6F33C9A89A030" ma:contentTypeVersion="14" ma:contentTypeDescription="Create a new document." ma:contentTypeScope="" ma:versionID="9aa26218490fd0374d5ddb2ed1b6394d">
  <xsd:schema xmlns:xsd="http://www.w3.org/2001/XMLSchema" xmlns:xs="http://www.w3.org/2001/XMLSchema" xmlns:p="http://schemas.microsoft.com/office/2006/metadata/properties" xmlns:ns3="8e156f88-7e32-4e25-8510-310b39d37eca" xmlns:ns4="3bafce71-545f-4d36-9e11-5571c0961379" targetNamespace="http://schemas.microsoft.com/office/2006/metadata/properties" ma:root="true" ma:fieldsID="0531439834ff5e521fb5fea4dc07d91a" ns3:_="" ns4:_="">
    <xsd:import namespace="8e156f88-7e32-4e25-8510-310b39d37eca"/>
    <xsd:import namespace="3bafce71-545f-4d36-9e11-5571c0961379"/>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ServiceGenerationTime" minOccurs="0"/>
                <xsd:element ref="ns3:MediaServiceEventHashCode" minOccurs="0"/>
                <xsd:element ref="ns3:MediaServiceLocation" minOccurs="0"/>
                <xsd:element ref="ns3:MediaServiceOCR" minOccurs="0"/>
                <xsd:element ref="ns4:SharedWithUsers" minOccurs="0"/>
                <xsd:element ref="ns4:SharedWithDetails" minOccurs="0"/>
                <xsd:element ref="ns4:SharingHintHash"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e156f88-7e32-4e25-8510-310b39d37ec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Location" ma:index="16" nillable="true" ma:displayName="Location" ma:internalName="MediaServiceLocatio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bafce71-545f-4d36-9e11-5571c0961379"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SharingHintHash" ma:index="20"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0BB9395-BC75-45A5-9E9F-07550AD2A4C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e156f88-7e32-4e25-8510-310b39d37eca"/>
    <ds:schemaRef ds:uri="3bafce71-545f-4d36-9e11-5571c096137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B7ADAAC-DD14-4932-922D-03078AF3B788}">
  <ds:schemaRefs>
    <ds:schemaRef ds:uri="http://purl.org/dc/elements/1.1/"/>
    <ds:schemaRef ds:uri="http://schemas.microsoft.com/office/2006/metadata/properties"/>
    <ds:schemaRef ds:uri="http://purl.org/dc/terms/"/>
    <ds:schemaRef ds:uri="http://schemas.openxmlformats.org/package/2006/metadata/core-properties"/>
    <ds:schemaRef ds:uri="3bafce71-545f-4d36-9e11-5571c0961379"/>
    <ds:schemaRef ds:uri="http://schemas.microsoft.com/office/2006/documentManagement/types"/>
    <ds:schemaRef ds:uri="http://schemas.microsoft.com/office/infopath/2007/PartnerControls"/>
    <ds:schemaRef ds:uri="8e156f88-7e32-4e25-8510-310b39d37eca"/>
    <ds:schemaRef ds:uri="http://www.w3.org/XML/1998/namespace"/>
    <ds:schemaRef ds:uri="http://purl.org/dc/dcmitype/"/>
  </ds:schemaRefs>
</ds:datastoreItem>
</file>

<file path=customXml/itemProps3.xml><?xml version="1.0" encoding="utf-8"?>
<ds:datastoreItem xmlns:ds="http://schemas.openxmlformats.org/officeDocument/2006/customXml" ds:itemID="{3429A396-88CA-4648-8123-DC5FFF6A682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540</TotalTime>
  <Words>187</Words>
  <Application>Microsoft Office PowerPoint</Application>
  <PresentationFormat>On-screen Show (4:3)</PresentationFormat>
  <Paragraphs>16</Paragraphs>
  <Slides>1</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Courier New</vt:lpstr>
      <vt:lpstr>Office Theme</vt:lpstr>
      <vt:lpstr>86 countries with legislation to fortify industrially milled flour and/or rice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Creativity Session</dc:title>
  <dc:creator>SZimmerman</dc:creator>
  <cp:lastModifiedBy>Genoway, Jessie</cp:lastModifiedBy>
  <cp:revision>63</cp:revision>
  <dcterms:created xsi:type="dcterms:W3CDTF">2017-10-10T17:56:41Z</dcterms:created>
  <dcterms:modified xsi:type="dcterms:W3CDTF">2026-08-03T18:11:50Z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0x01010040E006CFF3897D4F8EF6F33C9A89A030</vt:lpwstr>
  </property>
  <property fmtid="{D5CDD505-2E9C-101B-9397-08002B2CF9AE}" pid="3" name="Order">
    <vt:r8>74069100</vt:r8>
  </property>
  <property fmtid="{D5CDD505-2E9C-101B-9397-08002B2CF9AE}" pid="4" name="HiddenCategoryTags">
    <vt:lpwstr/>
  </property>
  <property fmtid="{D5CDD505-2E9C-101B-9397-08002B2CF9AE}" pid="5" name="InternalTags">
    <vt:lpwstr/>
  </property>
  <property fmtid="{D5CDD505-2E9C-101B-9397-08002B2CF9AE}" pid="6" name="FeatureTags">
    <vt:lpwstr/>
  </property>
  <property fmtid="{D5CDD505-2E9C-101B-9397-08002B2CF9AE}" pid="7" name="LocalizationTags">
    <vt:lpwstr/>
  </property>
  <property fmtid="{D5CDD505-2E9C-101B-9397-08002B2CF9AE}" pid="8" name="CategoryTags">
    <vt:lpwstr/>
  </property>
  <property fmtid="{D5CDD505-2E9C-101B-9397-08002B2CF9AE}" pid="9" name="Applications">
    <vt:lpwstr/>
  </property>
  <property fmtid="{D5CDD505-2E9C-101B-9397-08002B2CF9AE}" pid="10" name="CampaignTags">
    <vt:lpwstr/>
  </property>
  <property fmtid="{D5CDD505-2E9C-101B-9397-08002B2CF9AE}" pid="11" name="ScenarioTags">
    <vt:lpwstr/>
  </property>
</Properties>
</file>