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256" r:id="rId5"/>
    <p:sldId id="271" r:id="rId6"/>
    <p:sldId id="287" r:id="rId7"/>
    <p:sldId id="284" r:id="rId8"/>
    <p:sldId id="283" r:id="rId9"/>
    <p:sldId id="289" r:id="rId10"/>
    <p:sldId id="290" r:id="rId11"/>
    <p:sldId id="291" r:id="rId12"/>
    <p:sldId id="292" r:id="rId13"/>
    <p:sldId id="293" r:id="rId14"/>
    <p:sldId id="294" r:id="rId15"/>
    <p:sldId id="295" r:id="rId16"/>
    <p:sldId id="303"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71"/>
            <p14:sldId id="287"/>
            <p14:sldId id="284"/>
            <p14:sldId id="283"/>
            <p14:sldId id="289"/>
            <p14:sldId id="290"/>
            <p14:sldId id="291"/>
            <p14:sldId id="292"/>
            <p14:sldId id="293"/>
            <p14:sldId id="294"/>
            <p14:sldId id="295"/>
            <p14:sldId id="303"/>
            <p14:sldId id="296"/>
          </p14:sldIdLst>
        </p14:section>
        <p14:section name="Learn More" id="{2CC34DB2-6590-42C0-AD4B-A04C6060184E}">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7197" autoAdjust="0"/>
  </p:normalViewPr>
  <p:slideViewPr>
    <p:cSldViewPr snapToGrid="0">
      <p:cViewPr>
        <p:scale>
          <a:sx n="47" d="100"/>
          <a:sy n="47" d="100"/>
        </p:scale>
        <p:origin x="-936" y="14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3/23/2021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We’re going to take a short break from discussing wheat flour fortification monitoring.  </a:t>
            </a:r>
            <a:r>
              <a:rPr lang="en-US" dirty="0" smtClean="0"/>
              <a:t>Dr. </a:t>
            </a:r>
            <a:r>
              <a:rPr lang="en-US" dirty="0" err="1" smtClean="0"/>
              <a:t>Wael</a:t>
            </a:r>
            <a:r>
              <a:rPr lang="en-US" dirty="0" smtClean="0"/>
              <a:t> Abbas, </a:t>
            </a:r>
            <a:r>
              <a:rPr lang="en-US" dirty="0" smtClean="0"/>
              <a:t>Minister Assistant</a:t>
            </a:r>
            <a:r>
              <a:rPr lang="en-US" baseline="0" dirty="0" smtClean="0"/>
              <a:t> for Investment and Logistics, Ministry </a:t>
            </a:r>
            <a:r>
              <a:rPr lang="en-US" baseline="0" dirty="0" smtClean="0"/>
              <a:t>of Supply and Internal Trade,</a:t>
            </a:r>
            <a:r>
              <a:rPr lang="en-US" dirty="0" smtClean="0"/>
              <a:t> </a:t>
            </a:r>
            <a:r>
              <a:rPr lang="en-US" dirty="0"/>
              <a:t>suggested that we might spend a few minutes on the latest global trends in wheat flour milling since we have this room full of distinguished millers present.  Special thanks to the Education Committee of the International Association of Operative Millers(IAOM) for putting this together.</a:t>
            </a:r>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Ocrim’s</a:t>
            </a:r>
            <a:r>
              <a:rPr lang="en-US" dirty="0"/>
              <a:t> Modular Maintenance Operation allows for some machines to be stopped on a milling line designed with this feature, while the remaining machine continue to produce flour.   </a:t>
            </a:r>
          </a:p>
          <a:p>
            <a:endParaRPr lang="en-US" dirty="0"/>
          </a:p>
          <a:p>
            <a:r>
              <a:rPr lang="en-US" dirty="0"/>
              <a:t>In the slide we can see the machines designated as line 1 can be stopped while line 2 continues to operate.  The entire line only needs to be stopped for maintenance on the “common equipment.”  </a:t>
            </a:r>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399835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Millers and milling engineers will use IoT and the power of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data collection and analysis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develop Artificial Intelligence (AI) to evolve more efficient grain conversion processes! </a:t>
            </a: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2721424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determining which rolls were dull and needed changing was the job of the Head Miller.  By looking at the ground material discharging the roll while the mill is in operation and by examining the profile of the flutes while the mill is stopped, the Head Miller made judgement on which rolls needed to be changed, and which could continue to operate.  If the miller was slow to identify and change dull rolls, mill yield and capacity are surely to suffer.   If the miller is too quick to change rolls, the maintenance cost for roll corrugating is excessive and mill downtime for repairs is more than necessary.  Whether the rolls are sharp or dull was the judgement of the head miller and rather subjective.  </a:t>
            </a:r>
          </a:p>
          <a:p>
            <a:endParaRPr lang="en-US" dirty="0"/>
          </a:p>
          <a:p>
            <a:r>
              <a:rPr lang="en-US" dirty="0"/>
              <a:t>Mainline mill equipment manufactures are offering technology to subjectively measure the wear on the </a:t>
            </a:r>
            <a:r>
              <a:rPr lang="en-US" dirty="0" err="1"/>
              <a:t>rollermill</a:t>
            </a:r>
            <a:r>
              <a:rPr lang="en-US" dirty="0"/>
              <a:t> flutes. </a:t>
            </a:r>
            <a:r>
              <a:rPr lang="en-US" dirty="0" err="1"/>
              <a:t>Ocrim’s</a:t>
            </a:r>
            <a:r>
              <a:rPr lang="en-US" dirty="0"/>
              <a:t> system uses image analysis to evaluate the flute profile, while Buhler’s makes a mechanical tracing of the profile with a stylist. </a:t>
            </a:r>
            <a:r>
              <a:rPr lang="en-US" dirty="0" err="1"/>
              <a:t>Yenar’s</a:t>
            </a:r>
            <a:r>
              <a:rPr lang="en-US" dirty="0"/>
              <a:t> </a:t>
            </a:r>
            <a:r>
              <a:rPr lang="en-US" b="0" i="0" dirty="0" err="1">
                <a:solidFill>
                  <a:srgbClr val="000000"/>
                </a:solidFill>
                <a:effectLst/>
                <a:latin typeface="Saira"/>
              </a:rPr>
              <a:t>rollCare</a:t>
            </a:r>
            <a:r>
              <a:rPr lang="en-US" b="0" i="0" dirty="0">
                <a:solidFill>
                  <a:srgbClr val="000000"/>
                </a:solidFill>
                <a:effectLst/>
                <a:latin typeface="Saira"/>
              </a:rPr>
              <a:t> Profile Measurement Device uses high-resolution laser technology to check roll profiles (angles, depth, land, radius and pitch) while fluting and on the roller mills. </a:t>
            </a:r>
          </a:p>
          <a:p>
            <a:endParaRPr lang="en-US" dirty="0"/>
          </a:p>
          <a:p>
            <a:r>
              <a:rPr lang="en-US" dirty="0"/>
              <a:t>In all three systems, the measured flute profile is compared to the angles required by the diagram.  Flute wear can then be objectively measured and roll re-fluting decisions can be made on data rather than touch and feel.  </a:t>
            </a:r>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3961571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color sorter has revolutionized many aspects of cereal cleaning.</a:t>
            </a:r>
          </a:p>
          <a:p>
            <a:endParaRPr lang="en-US" dirty="0"/>
          </a:p>
          <a:p>
            <a:r>
              <a:rPr lang="en-US" dirty="0"/>
              <a:t>* Today’s machines offer not only color differentiation, but also size and shape differentiation.</a:t>
            </a:r>
          </a:p>
          <a:p>
            <a:r>
              <a:rPr lang="en-US" dirty="0"/>
              <a:t>* Color sorters with infra-red cameras (IR and </a:t>
            </a:r>
            <a:r>
              <a:rPr lang="en-US" dirty="0" err="1"/>
              <a:t>InGaAs</a:t>
            </a:r>
            <a:r>
              <a:rPr lang="en-US" dirty="0"/>
              <a:t>) allow deeper analysis of kernels, permitting differentiation on the basis of fungal contamination.</a:t>
            </a:r>
          </a:p>
          <a:p>
            <a:r>
              <a:rPr lang="en-US" dirty="0"/>
              <a:t>* Color sorters removal of stones allows to remove the traditional de-stoner and reducing the wheat stream to 3% for smaller efficient cleaner with a huge reduction un exhaust air consumption.   </a:t>
            </a:r>
          </a:p>
          <a:p>
            <a:r>
              <a:rPr lang="en-US" dirty="0"/>
              <a:t>* Advancement of color sorters allow cereal cleaning to eliminate traditional cleaning flows such as, cylinders, disc separators and de-stoners saving reduction on air consumption, overall energy use and space requirements.</a:t>
            </a:r>
          </a:p>
          <a:p>
            <a:r>
              <a:rPr lang="en-US" dirty="0"/>
              <a:t>* Having short flow efficient cereal cleaning allows less operator intervention during the cleaning operations. </a:t>
            </a:r>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42662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291" marR="0" lvl="1" indent="0" algn="l" defTabSz="685983" rtl="0" eaLnBrk="1" fontAlgn="auto" latinLnBrk="0" hangingPunct="1">
              <a:lnSpc>
                <a:spcPct val="100000"/>
              </a:lnSpc>
              <a:spcBef>
                <a:spcPts val="450"/>
              </a:spcBef>
              <a:spcAft>
                <a:spcPts val="0"/>
              </a:spcAft>
              <a:buClr>
                <a:prstClr val="white"/>
              </a:buClr>
              <a:buSzPct val="80000"/>
              <a:buFont typeface="Arial" pitchFamily="34" charset="0"/>
              <a:buNone/>
              <a:tabLst/>
              <a:defRPr/>
            </a:pPr>
            <a:r>
              <a:rPr lang="en-US" sz="1200" b="0" dirty="0">
                <a:solidFill>
                  <a:prstClr val="white"/>
                </a:solidFill>
                <a:latin typeface="Adobe Garamond Pro" panose="02020502060506020403" pitchFamily="18" charset="0"/>
                <a:cs typeface="Arial" panose="020B0604020202020204" pitchFamily="34" charset="0"/>
              </a:rPr>
              <a:t>The world is changing rapidly through technology and some unexpected change has been brought forth by the pandemic. </a:t>
            </a:r>
          </a:p>
          <a:p>
            <a:pPr marL="377291" marR="0" lvl="1" indent="0" algn="l" defTabSz="685983" rtl="0" eaLnBrk="1" fontAlgn="auto" latinLnBrk="0" hangingPunct="1">
              <a:lnSpc>
                <a:spcPct val="100000"/>
              </a:lnSpc>
              <a:spcBef>
                <a:spcPts val="450"/>
              </a:spcBef>
              <a:spcAft>
                <a:spcPts val="0"/>
              </a:spcAft>
              <a:buClr>
                <a:prstClr val="white"/>
              </a:buClr>
              <a:buSzPct val="80000"/>
              <a:buFont typeface="Arial" pitchFamily="34" charset="0"/>
              <a:buNone/>
              <a:tabLst/>
              <a:defRPr/>
            </a:pPr>
            <a:r>
              <a:rPr lang="en-US" sz="1200" b="0" dirty="0">
                <a:solidFill>
                  <a:prstClr val="white"/>
                </a:solidFill>
                <a:latin typeface="Adobe Garamond Pro" panose="02020502060506020403" pitchFamily="18" charset="0"/>
                <a:cs typeface="Arial" panose="020B0604020202020204" pitchFamily="34" charset="0"/>
              </a:rPr>
              <a:t>As the world population increases, demand for food and energy will continue to increase.  Millers will have to become more efficient and adapt technology to remain competitive.</a:t>
            </a:r>
          </a:p>
          <a:p>
            <a:pPr marL="377291" marR="0" lvl="1" indent="0" algn="l" defTabSz="685983" rtl="0" eaLnBrk="1" fontAlgn="auto" latinLnBrk="0" hangingPunct="1">
              <a:lnSpc>
                <a:spcPct val="100000"/>
              </a:lnSpc>
              <a:spcBef>
                <a:spcPts val="450"/>
              </a:spcBef>
              <a:spcAft>
                <a:spcPts val="0"/>
              </a:spcAft>
              <a:buClr>
                <a:prstClr val="white"/>
              </a:buClr>
              <a:buSzPct val="80000"/>
              <a:buFont typeface="Arial" pitchFamily="34" charset="0"/>
              <a:buNone/>
              <a:tabLst/>
              <a:defRPr/>
            </a:pPr>
            <a:r>
              <a:rPr lang="en-US" sz="1200" b="0" dirty="0">
                <a:solidFill>
                  <a:prstClr val="white"/>
                </a:solidFill>
                <a:latin typeface="Adobe Garamond Pro" panose="02020502060506020403" pitchFamily="18" charset="0"/>
                <a:cs typeface="Arial" panose="020B0604020202020204" pitchFamily="34" charset="0"/>
              </a:rPr>
              <a:t>Climate change regulation/activism will continue to make green energy options more commonplace.     </a:t>
            </a:r>
            <a:endParaRPr kumimoji="0" lang="en-US" sz="1000" b="0" i="0" u="none" strike="noStrike" kern="1200" cap="none" spc="0" normalizeH="0" baseline="0" noProof="0" dirty="0">
              <a:ln>
                <a:noFill/>
              </a:ln>
              <a:solidFill>
                <a:prstClr val="white"/>
              </a:solidFill>
              <a:effectLst/>
              <a:uLnTx/>
              <a:uFillTx/>
              <a:latin typeface="Adobe Garamond Pro" panose="02020502060506020403" pitchFamily="18"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264315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world is changing and perhaps more rapidly than ever before.  Social media and the 24-hour news cycle are influencing consumer behavior and employee’s expectations in the workplace.  Machine digitization, the internet of things, and the impact of Coronavirus has driven the demand for automation to allow for fewer people in the workplace, and increased virtual work.  Travel has been highly restricted, preventing members of corporate support staff, machinery vendor technicians and food safety auditors to travel to plants for troubleshooting and evaluation.  We will discuss these trends for the next few minutes.</a:t>
            </a:r>
          </a:p>
          <a:p>
            <a:r>
              <a:rPr lang="en-US" dirty="0"/>
              <a:t>This presentation will focus on two broad categories including Food Safety and Milling Technology          </a:t>
            </a:r>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311512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5 years controlling pathogen </a:t>
            </a:r>
            <a:r>
              <a:rPr kumimoji="0" lang="en-US" sz="1200" b="0" i="0" u="none" strike="noStrike" kern="1200" cap="none" spc="0" normalizeH="0" baseline="0" noProof="0" dirty="0">
                <a:ln>
                  <a:noFill/>
                </a:ln>
                <a:solidFill>
                  <a:prstClr val="white"/>
                </a:solidFill>
                <a:effectLst/>
                <a:uLnTx/>
                <a:uFillTx/>
                <a:latin typeface="Century Schoolbook"/>
                <a:ea typeface="+mn-ea"/>
                <a:cs typeface="Arial" panose="020B0604020202020204" pitchFamily="34" charset="0"/>
              </a:rPr>
              <a:t>microorganisms has become a strong focus in the milling industry.  This is most applicable when the wheat flour does not go through a “kill” step in the baking process resulting in the pathogens being consumed by the ultimate consumer. </a:t>
            </a:r>
            <a:r>
              <a:rPr lang="en-US" dirty="0"/>
              <a:t> Several millers have offered heat treated flour for specialty food production for many years, but due to cost and some impact on</a:t>
            </a:r>
            <a:r>
              <a:rPr lang="en-US" sz="1200" dirty="0">
                <a:effectLst/>
                <a:latin typeface="Calibri" panose="020F0502020204030204" pitchFamily="34" charset="0"/>
              </a:rPr>
              <a:t> </a:t>
            </a:r>
            <a:r>
              <a:rPr lang="en-US" sz="1200" dirty="0">
                <a:effectLst/>
                <a:latin typeface="Calibri" panose="020F0502020204030204" pitchFamily="34" charset="0"/>
                <a:ea typeface="Calibri" panose="020F0502020204030204" pitchFamily="34" charset="0"/>
              </a:rPr>
              <a:t>flour performance,</a:t>
            </a:r>
            <a:r>
              <a:rPr lang="en-US" dirty="0"/>
              <a:t> the industry is seeking a means of more widespread wheat or flour treatment to combat the presence of pathogens.   Treatment of temper water with chlorine or ozone are long standing efforts but have limited effectiveness (1 log reduction).  More recently Latic Acid or </a:t>
            </a:r>
            <a:r>
              <a:rPr lang="en-US" sz="1200" dirty="0">
                <a:effectLst/>
                <a:latin typeface="Calibri" panose="020F0502020204030204" pitchFamily="34" charset="0"/>
                <a:ea typeface="Calibri" panose="020F0502020204030204" pitchFamily="34" charset="0"/>
              </a:rPr>
              <a:t>Peracetic Acid are being used.  These are more costly and pose some operational difficulties but offer a 2-4 log reduction. </a:t>
            </a:r>
            <a:r>
              <a:rPr lang="en-US" dirty="0"/>
              <a:t> Due to allergen concerns, more testing and customer specifications are being seen around the presence of and peanut residue and soy in flour.  As a result, color sorters – which were previously reserved for mills producing whole grain or durum products are becoming common place in the wheat-cleaning processes for mills that produce simple bakery flour.   </a:t>
            </a:r>
          </a:p>
        </p:txBody>
      </p:sp>
      <p:sp>
        <p:nvSpPr>
          <p:cNvPr id="4" name="Slide Number Placeholder 3"/>
          <p:cNvSpPr>
            <a:spLocks noGrp="1"/>
          </p:cNvSpPr>
          <p:nvPr>
            <p:ph type="sldNum" sz="quarter" idx="5"/>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374489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strategies that were developed to focus on wheat/or in the raw material included applying chlorine in temper for a &lt; 1 log reduction. Studies suggest that the commercial application of ozone has lower efficacy than chlorination. Using a small percentage of lactic acid in temper water results in a 2-3 log reduction. Results for peracetic acid were similar to lactic acid when added to temper water – resulting in a 3-4 log reduction. </a:t>
            </a:r>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64112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heightened concern treating the finished product (flour) instead of wheat. This is because the treatment can have a negative impact on the flour performance or flour rheology, which impacts the end-user’s expectations. The heat treatment technologies are either macro-wave technologies or steam-jacketed conveyance. A third strategy is high-pressure processing, which has been known to alter protein and starch structures. This could modify the structure and properties of the starch-gluten matrix in flour post milling. </a:t>
            </a:r>
          </a:p>
          <a:p>
            <a:endParaRPr lang="en-US" dirty="0"/>
          </a:p>
          <a:p>
            <a:r>
              <a:rPr lang="en-US" dirty="0"/>
              <a:t>(https://www.sciencedirect.com/science/article/abs/pii/S0963996913002688#:~:text=High%2Dpressure%20processing%20(HPP),matrix%20in%20flour%20post%20milling.&amp;text=Aggregation%20of%20gluten%20protein%20occurred%20at%20400,above%20for%20both%20moisture%20levels.)</a:t>
            </a:r>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30925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Coronavirus related travel restrictions for both milling company support personnel and equipment vendors led to quick adaptation of remote troubleshooting, aided by machines with internet connectivity and tools such as </a:t>
            </a:r>
            <a:r>
              <a:rPr lang="en-US" dirty="0" err="1"/>
              <a:t>Buhlervision</a:t>
            </a:r>
            <a:r>
              <a:rPr lang="en-US" dirty="0"/>
              <a:t>.    </a:t>
            </a:r>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3181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cruise control on automobiles, mill automation has been around for a long time.  But similarly, to how we are rapidly approaching the self driving car, millers are looking for technology to not only control and interlock all the machinery in the mill, but to also analyze data to adjust the milling process, troubleshoot faults and predict when machinery maintenance will be needed.  Much of this data had been is coming into our control systems for years, what is new is capturing the data and then applying technology (software) to identify meaningful trends and analyze the data.  </a:t>
            </a:r>
          </a:p>
          <a:p>
            <a:r>
              <a:rPr lang="en-US" dirty="0"/>
              <a:t>Due to increasing energy costs and the reality that governments will be taxing energy consumption (Carbon Taxes) has driven milling companies to invest in green energy – in some cases installing solar or wind power to provide part of the electricity consumed by the mill.  </a:t>
            </a:r>
          </a:p>
          <a:p>
            <a:r>
              <a:rPr lang="en-US" dirty="0"/>
              <a:t>Others contract with power providers for “Green” electricity, where the green energy generating devices are owned and operated by the utility company, but the energy consumer can pay a premium to ear mark their electrical consumption from the “Green” source.  Mill equipment manufactures are using technology to produce individual machines that are more energy efficient – in some cases using the physics of machine operation to regenerate electricity.  </a:t>
            </a:r>
          </a:p>
          <a:p>
            <a:r>
              <a:rPr lang="en-US" dirty="0"/>
              <a:t>Buhler’s Mill E3 concept is a holistic approach to energy and economic savings starting with the mill design.  Part of the E3 energy savings are gained through newfangled mechanical conveying systems, which replace energy heavy pneumatic conveying for certain milled stocks.    </a:t>
            </a:r>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292857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Stafford County Mills in Kansas uses a single wind turbine to cost-effectively power its flour mill.</a:t>
            </a:r>
          </a:p>
          <a:p>
            <a:endParaRPr lang="en-US" dirty="0"/>
          </a:p>
          <a:p>
            <a:r>
              <a:rPr lang="en-US" dirty="0"/>
              <a:t>Middle Picture – Renewable Energy Credit. Most renewable projects send their power to the same electric grid as cool and gas-fired generators. When you buy power from the grid, you are getting that comingled power. Buying RECs allows you to notionally “re-segregate” that power, so that the renewable power is dedicated only to you. Each REC is independently tracked and verified. </a:t>
            </a:r>
          </a:p>
          <a:p>
            <a:endParaRPr lang="en-US" dirty="0"/>
          </a:p>
          <a:p>
            <a:r>
              <a:rPr lang="en-US" dirty="0"/>
              <a:t>Right Picture – 1 MGW solar array at Miller Milling Company in Fresno, California.  This system will power approximately 15% of annual electric needs.</a:t>
            </a:r>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43385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mills become larger and more automated, there are fewer mill operators, performing maintenance on the mill has become more challenging. </a:t>
            </a:r>
          </a:p>
          <a:p>
            <a:r>
              <a:rPr lang="en-US" dirty="0" err="1"/>
              <a:t>Ocrim</a:t>
            </a:r>
            <a:r>
              <a:rPr lang="en-US" dirty="0"/>
              <a:t> has been promoting their ability to design larger milling lines so that a portion of the mill machines can be stopped for maintenance while the mill continues to operate at reduced capacity.  </a:t>
            </a:r>
          </a:p>
          <a:p>
            <a:r>
              <a:rPr lang="en-US" dirty="0"/>
              <a:t>A number of roll chill providers are offering flutes rolls with either a special coating or harder roll body material in order to extend the life of fluted rolls. </a:t>
            </a:r>
          </a:p>
          <a:p>
            <a:r>
              <a:rPr lang="en-US" dirty="0"/>
              <a:t>For several years more and more of the milling machines have been direct driven – by specialty gearmotors which eliminate the maintenance and energy loss associated with belt or chain power transmission.  </a:t>
            </a:r>
          </a:p>
          <a:p>
            <a:endParaRPr lang="en-US" dirty="0"/>
          </a:p>
          <a:p>
            <a:r>
              <a:rPr lang="en-US" dirty="0"/>
              <a:t>As machines become more sophisticated, the ability for the local mill operator to troubleshoot and maintain is decreasing.  </a:t>
            </a:r>
          </a:p>
          <a:p>
            <a:r>
              <a:rPr lang="en-US" dirty="0"/>
              <a:t>Internet connections for this type of machine are essential so that remotely located, skilled technicians can provide direction to those at the mill.   </a:t>
            </a:r>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61076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gradFill flip="none" rotWithShape="1">
            <a:gsLst>
              <a:gs pos="0">
                <a:schemeClr val="accent6">
                  <a:lumMod val="89000"/>
                </a:schemeClr>
              </a:gs>
              <a:gs pos="23000">
                <a:schemeClr val="accent6">
                  <a:lumMod val="89000"/>
                </a:schemeClr>
              </a:gs>
              <a:gs pos="47000">
                <a:schemeClr val="accent6">
                  <a:lumMod val="75000"/>
                </a:schemeClr>
              </a:gs>
              <a:gs pos="100000">
                <a:schemeClr val="tx2"/>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b="1" cap="small" baseline="0">
                <a:solidFill>
                  <a:schemeClr val="bg1"/>
                </a:solidFill>
                <a:latin typeface="Aharoni" panose="02010803020104030203" pitchFamily="2" charset="-79"/>
                <a:cs typeface="Aharoni" panose="02010803020104030203" pitchFamily="2" charset="-79"/>
              </a:defRPr>
            </a:lvl1pPr>
          </a:lstStyle>
          <a:p>
            <a:r>
              <a:rPr lang="en-US" dirty="0"/>
              <a:t>Click to edit Master title style</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2" name="Straight Connector 11"/>
          <p:cNvCxnSpPr/>
          <p:nvPr userDrawn="1"/>
        </p:nvCxnSpPr>
        <p:spPr>
          <a:xfrm>
            <a:off x="604434" y="1196392"/>
            <a:ext cx="10983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cap="small" baseline="0">
                <a:solidFill>
                  <a:schemeClr val="bg2">
                    <a:lumMod val="25000"/>
                  </a:schemeClr>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solidFill>
                <a:latin typeface="Abadi" panose="020B0604020104020204" pitchFamily="34" charset="0"/>
                <a:cs typeface="Aharoni" panose="02010803020104030203" pitchFamily="2" charset="-79"/>
              </a:defRPr>
            </a:lvl1pPr>
            <a:lvl2pPr>
              <a:defRPr lang="en-US" sz="1200" smtClean="0">
                <a:solidFill>
                  <a:schemeClr val="tx1"/>
                </a:solidFill>
                <a:latin typeface="Abadi" panose="020B0604020104020204" pitchFamily="34" charset="0"/>
              </a:defRPr>
            </a:lvl2pPr>
            <a:lvl3pPr>
              <a:defRPr lang="en-US" sz="1200" smtClean="0">
                <a:solidFill>
                  <a:schemeClr val="tx1"/>
                </a:solidFill>
                <a:latin typeface="Abadi" panose="020B0604020104020204" pitchFamily="34" charset="0"/>
              </a:defRPr>
            </a:lvl3pPr>
            <a:lvl4pPr>
              <a:defRPr lang="en-US" sz="1200" smtClean="0">
                <a:solidFill>
                  <a:schemeClr val="tx1"/>
                </a:solidFill>
                <a:latin typeface="Abadi" panose="020B0604020104020204" pitchFamily="34" charset="0"/>
              </a:defRPr>
            </a:lvl4pPr>
            <a:lvl5pPr>
              <a:defRPr lang="en-US" sz="1200">
                <a:solidFill>
                  <a:schemeClr val="tx1"/>
                </a:solidFill>
                <a:latin typeface="Abadi" panose="020B0604020104020204" pitchFamily="34" charset="0"/>
              </a:defRPr>
            </a:lvl5pPr>
          </a:lstStyle>
          <a:p>
            <a:pPr marL="0" lvl="0" indent="0">
              <a:lnSpc>
                <a:spcPct val="150000"/>
              </a:lnSpc>
              <a:spcBef>
                <a:spcPts val="1000"/>
              </a:spcBef>
              <a:spcAft>
                <a:spcPts val="1200"/>
              </a:spcAft>
              <a:buNone/>
            </a:pPr>
            <a:r>
              <a:rPr lang="en-US" dirty="0"/>
              <a:t>Click to edit Master text styles</a:t>
            </a:r>
          </a:p>
          <a:p>
            <a:pPr marL="0" lvl="1" indent="0">
              <a:lnSpc>
                <a:spcPct val="150000"/>
              </a:lnSpc>
              <a:spcBef>
                <a:spcPts val="1000"/>
              </a:spcBef>
              <a:spcAft>
                <a:spcPts val="1200"/>
              </a:spcAft>
              <a:buNone/>
            </a:pPr>
            <a:r>
              <a:rPr lang="en-US" dirty="0"/>
              <a:t>Second level</a:t>
            </a:r>
          </a:p>
          <a:p>
            <a:pPr marL="0" lvl="2" indent="0">
              <a:lnSpc>
                <a:spcPct val="150000"/>
              </a:lnSpc>
              <a:spcBef>
                <a:spcPts val="1000"/>
              </a:spcBef>
              <a:spcAft>
                <a:spcPts val="1200"/>
              </a:spcAft>
              <a:buNone/>
            </a:pPr>
            <a:r>
              <a:rPr lang="en-US" dirty="0"/>
              <a:t>Third level</a:t>
            </a:r>
          </a:p>
          <a:p>
            <a:pPr marL="0" lvl="3" indent="0">
              <a:lnSpc>
                <a:spcPct val="150000"/>
              </a:lnSpc>
              <a:spcBef>
                <a:spcPts val="1000"/>
              </a:spcBef>
              <a:spcAft>
                <a:spcPts val="1200"/>
              </a:spcAft>
              <a:buNone/>
            </a:pPr>
            <a:r>
              <a:rPr lang="en-US" dirty="0"/>
              <a:t>Fourth level</a:t>
            </a:r>
          </a:p>
          <a:p>
            <a:pPr marL="0" lvl="4" indent="0">
              <a:lnSpc>
                <a:spcPct val="150000"/>
              </a:lnSpc>
              <a:spcBef>
                <a:spcPts val="1000"/>
              </a:spcBef>
              <a:spcAft>
                <a:spcPts val="1200"/>
              </a:spcAft>
              <a:buNone/>
            </a:pPr>
            <a:r>
              <a:rPr lang="en-US" dirty="0"/>
              <a:t>Fifth level</a:t>
            </a:r>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3/23/2021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bwMode="blackWhite">
          <a:xfrm>
            <a:off x="254950" y="262784"/>
            <a:ext cx="11682101" cy="2072643"/>
          </a:xfrm>
          <a:prstGeom prst="rect">
            <a:avLst/>
          </a:prstGeom>
          <a:gradFill flip="none" rotWithShape="1">
            <a:gsLst>
              <a:gs pos="0">
                <a:schemeClr val="accent6">
                  <a:lumMod val="89000"/>
                </a:schemeClr>
              </a:gs>
              <a:gs pos="23000">
                <a:schemeClr val="accent6">
                  <a:lumMod val="89000"/>
                </a:schemeClr>
              </a:gs>
              <a:gs pos="100000">
                <a:schemeClr val="tx2"/>
              </a:gs>
              <a:gs pos="46000">
                <a:schemeClr val="accent6">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b="1" cap="small" baseline="0">
                <a:solidFill>
                  <a:schemeClr val="bg1"/>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solidFill>
                <a:latin typeface="Aharoni" panose="02010803020104030203" pitchFamily="2" charset="-79"/>
                <a:cs typeface="Aharoni" panose="02010803020104030203" pitchFamily="2" charset="-79"/>
              </a:defRPr>
            </a:lvl1pPr>
            <a:lvl2pPr>
              <a:defRPr lang="en-US" sz="1200" dirty="0" smtClean="0">
                <a:solidFill>
                  <a:schemeClr val="tx1"/>
                </a:solidFill>
                <a:latin typeface="Abadi" panose="020B0604020104020204" pitchFamily="34" charset="0"/>
              </a:defRPr>
            </a:lvl2pPr>
            <a:lvl3pPr>
              <a:defRPr lang="en-US" sz="1200" dirty="0" smtClean="0">
                <a:solidFill>
                  <a:schemeClr val="tx1"/>
                </a:solidFill>
                <a:latin typeface="Abadi" panose="020B0604020104020204" pitchFamily="34" charset="0"/>
              </a:defRPr>
            </a:lvl3pPr>
            <a:lvl4pPr>
              <a:defRPr lang="en-US" sz="1200" dirty="0" smtClean="0">
                <a:solidFill>
                  <a:schemeClr val="tx1"/>
                </a:solidFill>
                <a:latin typeface="Abadi" panose="020B0604020104020204" pitchFamily="34" charset="0"/>
              </a:defRPr>
            </a:lvl4pPr>
            <a:lvl5pPr>
              <a:defRPr lang="en-US" sz="1200" dirty="0">
                <a:solidFill>
                  <a:schemeClr val="tx1"/>
                </a:solidFill>
                <a:latin typeface="Abadi" panose="020B0604020104020204" pitchFamily="34" charset="0"/>
              </a:defRPr>
            </a:lvl5pPr>
          </a:lstStyle>
          <a:p>
            <a:pPr marL="0" lvl="0" indent="0">
              <a:lnSpc>
                <a:spcPct val="150000"/>
              </a:lnSpc>
              <a:spcBef>
                <a:spcPts val="1000"/>
              </a:spcBef>
              <a:spcAft>
                <a:spcPts val="1200"/>
              </a:spcAft>
              <a:buNone/>
            </a:pPr>
            <a:r>
              <a:rPr lang="en-US" dirty="0"/>
              <a:t>Click to edit Master text styles</a:t>
            </a:r>
          </a:p>
          <a:p>
            <a:pPr marL="0" lvl="1" indent="0">
              <a:lnSpc>
                <a:spcPct val="150000"/>
              </a:lnSpc>
              <a:spcBef>
                <a:spcPts val="1000"/>
              </a:spcBef>
              <a:spcAft>
                <a:spcPts val="1200"/>
              </a:spcAft>
              <a:buNone/>
            </a:pPr>
            <a:r>
              <a:rPr lang="en-US" dirty="0"/>
              <a:t>Second level</a:t>
            </a:r>
          </a:p>
          <a:p>
            <a:pPr marL="0" lvl="2" indent="0">
              <a:lnSpc>
                <a:spcPct val="150000"/>
              </a:lnSpc>
              <a:spcBef>
                <a:spcPts val="1000"/>
              </a:spcBef>
              <a:spcAft>
                <a:spcPts val="1200"/>
              </a:spcAft>
              <a:buNone/>
            </a:pPr>
            <a:r>
              <a:rPr lang="en-US" dirty="0"/>
              <a:t>Third level</a:t>
            </a:r>
          </a:p>
          <a:p>
            <a:pPr marL="0" lvl="3" indent="0">
              <a:lnSpc>
                <a:spcPct val="150000"/>
              </a:lnSpc>
              <a:spcBef>
                <a:spcPts val="1000"/>
              </a:spcBef>
              <a:spcAft>
                <a:spcPts val="1200"/>
              </a:spcAft>
              <a:buNone/>
            </a:pPr>
            <a:r>
              <a:rPr lang="en-US" dirty="0"/>
              <a:t>Fourth level</a:t>
            </a:r>
          </a:p>
          <a:p>
            <a:pPr marL="0" lvl="4" indent="0">
              <a:lnSpc>
                <a:spcPct val="150000"/>
              </a:lnSpc>
              <a:spcBef>
                <a:spcPts val="1000"/>
              </a:spcBef>
              <a:spcAft>
                <a:spcPts val="1200"/>
              </a:spcAft>
              <a:buNone/>
            </a:pPr>
            <a:r>
              <a:rPr lang="en-US" dirty="0"/>
              <a:t>Fifth level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 xmlns:a16="http://schemas.microsoft.com/office/drawing/2014/main" id="{204CC212-CA2B-4B00-A1E8-4D2C81FA98B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9496" y="5629628"/>
            <a:ext cx="1375029" cy="935188"/>
          </a:xfrm>
          <a:prstGeom prst="rect">
            <a:avLst/>
          </a:prstGeom>
        </p:spPr>
      </p:pic>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Abadi" panose="020B0604020104020204" pitchFamily="34" charset="0"/>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Abadi" panose="020B0604020104020204" pitchFamily="34" charset="0"/>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Abadi" panose="020B0604020104020204" pitchFamily="34" charset="0"/>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Abadi" panose="020B0604020104020204" pitchFamily="34" charset="0"/>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Abadi" panose="020B0604020104020204" pitchFamily="34" charset="0"/>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Technology Trends in Milling</a:t>
            </a:r>
          </a:p>
        </p:txBody>
      </p:sp>
      <p:sp>
        <p:nvSpPr>
          <p:cNvPr id="3" name="Subtitle 2"/>
          <p:cNvSpPr>
            <a:spLocks noGrp="1"/>
          </p:cNvSpPr>
          <p:nvPr>
            <p:ph type="subTitle" idx="4294967295"/>
          </p:nvPr>
        </p:nvSpPr>
        <p:spPr>
          <a:xfrm>
            <a:off x="855620" y="2933105"/>
            <a:ext cx="9582736" cy="1137793"/>
          </a:xfrm>
        </p:spPr>
        <p:txBody>
          <a:bodyPr>
            <a:normAutofit lnSpcReduction="10000"/>
          </a:bodyPr>
          <a:lstStyle/>
          <a:p>
            <a:pPr marL="0" indent="0">
              <a:buNone/>
            </a:pPr>
            <a:r>
              <a:rPr lang="en-US" sz="2400" dirty="0">
                <a:solidFill>
                  <a:schemeClr val="bg1"/>
                </a:solidFill>
                <a:latin typeface="+mj-lt"/>
              </a:rPr>
              <a:t>Prepared by the Education Committee of the </a:t>
            </a:r>
            <a:br>
              <a:rPr lang="en-US" sz="2400" dirty="0">
                <a:solidFill>
                  <a:schemeClr val="bg1"/>
                </a:solidFill>
                <a:latin typeface="+mj-lt"/>
              </a:rPr>
            </a:br>
            <a:r>
              <a:rPr lang="en-US" sz="2400" dirty="0">
                <a:solidFill>
                  <a:schemeClr val="bg1"/>
                </a:solidFill>
                <a:latin typeface="+mj-lt"/>
              </a:rPr>
              <a:t>International Association of Operative Millers (IAOM)</a:t>
            </a:r>
          </a:p>
        </p:txBody>
      </p:sp>
      <p:sp>
        <p:nvSpPr>
          <p:cNvPr id="7" name="Oval 6">
            <a:extLst>
              <a:ext uri="{FF2B5EF4-FFF2-40B4-BE49-F238E27FC236}">
                <a16:creationId xmlns="" xmlns:a16="http://schemas.microsoft.com/office/drawing/2014/main" id="{451F88C5-DDF3-4519-B632-454D54854573}"/>
              </a:ext>
            </a:extLst>
          </p:cNvPr>
          <p:cNvSpPr/>
          <p:nvPr/>
        </p:nvSpPr>
        <p:spPr>
          <a:xfrm>
            <a:off x="7662456" y="3959138"/>
            <a:ext cx="4204424" cy="2543262"/>
          </a:xfrm>
          <a:prstGeom prst="ellipse">
            <a:avLst/>
          </a:prstGeom>
          <a:solidFill>
            <a:schemeClr val="accent6">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descr="Logo&#10;&#10;Description automatically generated">
            <a:extLst>
              <a:ext uri="{FF2B5EF4-FFF2-40B4-BE49-F238E27FC236}">
                <a16:creationId xmlns="" xmlns:a16="http://schemas.microsoft.com/office/drawing/2014/main" id="{13B55BEB-AEB3-4937-9C9B-54CA7EE700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8660" y="4410185"/>
            <a:ext cx="2348870" cy="1597519"/>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Milling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98408" y="1390513"/>
            <a:ext cx="5334306" cy="4465325"/>
          </a:xfrm>
          <a:prstGeom prst="rect">
            <a:avLst/>
          </a:prstGeom>
          <a:noFill/>
        </p:spPr>
        <p:txBody>
          <a:bodyPr wrap="square" lIns="0" rIns="0" rtlCol="0">
            <a:spAutoFit/>
          </a:bodyPr>
          <a:lstStyle/>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3200" b="1" dirty="0">
                <a:solidFill>
                  <a:schemeClr val="tx2"/>
                </a:solidFill>
                <a:latin typeface="Abadi" panose="020B0604020104020204" pitchFamily="34" charset="0"/>
                <a:cs typeface="Arial" panose="020B0604020202020204" pitchFamily="34" charset="0"/>
              </a:rPr>
              <a:t>Modular Milling Operation</a:t>
            </a:r>
          </a:p>
          <a:p>
            <a:pPr marL="1257300" lvl="2" indent="-342900">
              <a:buFont typeface="Arial" panose="020B0604020202020204" pitchFamily="34" charset="0"/>
              <a:buChar char="•"/>
            </a:pPr>
            <a:r>
              <a:rPr lang="en-US" sz="2400" dirty="0">
                <a:solidFill>
                  <a:schemeClr val="tx2"/>
                </a:solidFill>
                <a:latin typeface="Abadi" panose="020B0604020104020204" pitchFamily="34" charset="0"/>
              </a:rPr>
              <a:t>Line 1 or Line 2 equipment can be stopped independently of each other for maintenance of the color-coded machines</a:t>
            </a:r>
          </a:p>
          <a:p>
            <a:pPr lvl="2"/>
            <a:endParaRPr lang="en-US" sz="2400" dirty="0">
              <a:solidFill>
                <a:schemeClr val="tx2"/>
              </a:solidFill>
              <a:latin typeface="Abadi" panose="020B0604020104020204" pitchFamily="34" charset="0"/>
            </a:endParaRPr>
          </a:p>
          <a:p>
            <a:pPr marL="1257300" lvl="2" indent="-342900">
              <a:buFont typeface="Arial" panose="020B0604020202020204" pitchFamily="34" charset="0"/>
              <a:buChar char="•"/>
            </a:pPr>
            <a:r>
              <a:rPr lang="en-US" sz="2400" dirty="0">
                <a:solidFill>
                  <a:schemeClr val="tx2"/>
                </a:solidFill>
                <a:latin typeface="Abadi" panose="020B0604020104020204" pitchFamily="34" charset="0"/>
              </a:rPr>
              <a:t>Maintenance of the </a:t>
            </a:r>
            <a:br>
              <a:rPr lang="en-US" sz="2400" dirty="0">
                <a:solidFill>
                  <a:schemeClr val="tx2"/>
                </a:solidFill>
                <a:latin typeface="Abadi" panose="020B0604020104020204" pitchFamily="34" charset="0"/>
              </a:rPr>
            </a:br>
            <a:r>
              <a:rPr lang="en-US" sz="2400" dirty="0">
                <a:solidFill>
                  <a:schemeClr val="tx2"/>
                </a:solidFill>
                <a:latin typeface="Abadi" panose="020B0604020104020204" pitchFamily="34" charset="0"/>
              </a:rPr>
              <a:t>“Common Equipment” </a:t>
            </a:r>
            <a:br>
              <a:rPr lang="en-US" sz="2400" dirty="0">
                <a:solidFill>
                  <a:schemeClr val="tx2"/>
                </a:solidFill>
                <a:latin typeface="Abadi" panose="020B0604020104020204" pitchFamily="34" charset="0"/>
              </a:rPr>
            </a:br>
            <a:r>
              <a:rPr lang="en-US" sz="2400" dirty="0">
                <a:solidFill>
                  <a:schemeClr val="tx2"/>
                </a:solidFill>
                <a:latin typeface="Abadi" panose="020B0604020104020204" pitchFamily="34" charset="0"/>
              </a:rPr>
              <a:t>requires Lines 1 and 2 to be stopped</a:t>
            </a: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3200" b="1" dirty="0">
              <a:solidFill>
                <a:schemeClr val="tx2"/>
              </a:solidFill>
              <a:latin typeface="Abadi" panose="020B0604020104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C11DCAD3-8367-4099-898A-FEB634B87C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7" t="3382" r="1890" b="1947"/>
          <a:stretch/>
        </p:blipFill>
        <p:spPr>
          <a:xfrm>
            <a:off x="6041669" y="1390513"/>
            <a:ext cx="5757334" cy="4717637"/>
          </a:xfrm>
          <a:prstGeom prst="rect">
            <a:avLst/>
          </a:prstGeom>
        </p:spPr>
      </p:pic>
      <p:pic>
        <p:nvPicPr>
          <p:cNvPr id="6" name="Picture 5">
            <a:extLst>
              <a:ext uri="{FF2B5EF4-FFF2-40B4-BE49-F238E27FC236}">
                <a16:creationId xmlns="" xmlns:a16="http://schemas.microsoft.com/office/drawing/2014/main" id="{6724E617-D7FD-4F79-B4EA-898112E7E4C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483428" y="5371203"/>
            <a:ext cx="2324479" cy="669449"/>
          </a:xfrm>
          <a:prstGeom prst="rect">
            <a:avLst/>
          </a:prstGeom>
        </p:spPr>
      </p:pic>
    </p:spTree>
    <p:extLst>
      <p:ext uri="{BB962C8B-B14F-4D97-AF65-F5344CB8AC3E}">
        <p14:creationId xmlns:p14="http://schemas.microsoft.com/office/powerpoint/2010/main" val="959036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Milling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98408" y="1390513"/>
            <a:ext cx="10963724" cy="5604098"/>
          </a:xfrm>
          <a:prstGeom prst="rect">
            <a:avLst/>
          </a:prstGeom>
          <a:noFill/>
        </p:spPr>
        <p:txBody>
          <a:bodyPr wrap="square" lIns="0" rIns="0" rtlCol="0">
            <a:spAutoFit/>
          </a:bodyPr>
          <a:lstStyle/>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3200" b="1" dirty="0">
                <a:solidFill>
                  <a:schemeClr val="tx2"/>
                </a:solidFill>
                <a:latin typeface="Abadi" panose="020B0604020104020204" pitchFamily="34" charset="0"/>
                <a:cs typeface="Arial" panose="020B0604020202020204" pitchFamily="34" charset="0"/>
              </a:rPr>
              <a:t>Internet of Things (IoT)</a:t>
            </a:r>
          </a:p>
          <a:p>
            <a:pPr marL="834491" lvl="2" defTabSz="685983">
              <a:spcBef>
                <a:spcPts val="450"/>
              </a:spcBef>
              <a:buClr>
                <a:schemeClr val="tx2"/>
              </a:buClr>
              <a:buSzPct val="80000"/>
              <a:defRPr/>
            </a:pPr>
            <a:r>
              <a:rPr lang="en-US" sz="2000" b="1" dirty="0">
                <a:solidFill>
                  <a:schemeClr val="tx2"/>
                </a:solidFill>
                <a:latin typeface="Abadi" panose="020B0604020104020204" pitchFamily="34" charset="0"/>
                <a:cs typeface="Arial" panose="020B0604020202020204" pitchFamily="34" charset="0"/>
              </a:rPr>
              <a:t>Internet-connected objects (machines, sensors, database)</a:t>
            </a:r>
          </a:p>
          <a:p>
            <a:pPr marL="1177391" lvl="2" indent="-342900" defTabSz="685983">
              <a:spcBef>
                <a:spcPts val="450"/>
              </a:spcBef>
              <a:buClr>
                <a:schemeClr val="tx2"/>
              </a:buClr>
              <a:buSzPct val="80000"/>
              <a:buFont typeface="Arial" pitchFamily="34" charset="0"/>
              <a:buChar char="•"/>
              <a:defRPr/>
            </a:pPr>
            <a:r>
              <a:rPr lang="en-US" sz="2000" dirty="0">
                <a:solidFill>
                  <a:schemeClr val="tx2"/>
                </a:solidFill>
                <a:latin typeface="Abadi" panose="020B0604020104020204" pitchFamily="34" charset="0"/>
                <a:cs typeface="Arial" panose="020B0604020202020204" pitchFamily="34" charset="0"/>
              </a:rPr>
              <a:t>Network Securely within and across networks </a:t>
            </a:r>
          </a:p>
          <a:p>
            <a:pPr marL="1177391" lvl="2" indent="-342900" defTabSz="685983">
              <a:spcBef>
                <a:spcPts val="450"/>
              </a:spcBef>
              <a:buClr>
                <a:schemeClr val="tx2"/>
              </a:buClr>
              <a:buSzPct val="80000"/>
              <a:buFont typeface="Arial" pitchFamily="34" charset="0"/>
              <a:buChar char="•"/>
              <a:defRPr/>
            </a:pPr>
            <a:r>
              <a:rPr lang="en-US" sz="2000" dirty="0">
                <a:solidFill>
                  <a:schemeClr val="tx2"/>
                </a:solidFill>
                <a:latin typeface="Abadi" panose="020B0604020104020204" pitchFamily="34" charset="0"/>
                <a:cs typeface="Arial" panose="020B0604020202020204" pitchFamily="34" charset="0"/>
              </a:rPr>
              <a:t>Collect and Transfer Data</a:t>
            </a:r>
          </a:p>
          <a:p>
            <a:pPr marL="1177391" lvl="2" indent="-342900" defTabSz="685983">
              <a:spcBef>
                <a:spcPts val="450"/>
              </a:spcBef>
              <a:buClr>
                <a:schemeClr val="tx2"/>
              </a:buClr>
              <a:buSzPct val="80000"/>
              <a:buFont typeface="Arial" pitchFamily="34" charset="0"/>
              <a:buChar char="•"/>
              <a:defRPr/>
            </a:pPr>
            <a:r>
              <a:rPr lang="en-US" sz="2000" dirty="0">
                <a:solidFill>
                  <a:schemeClr val="tx2"/>
                </a:solidFill>
                <a:latin typeface="Abadi" panose="020B0604020104020204" pitchFamily="34" charset="0"/>
                <a:cs typeface="Arial" panose="020B0604020202020204" pitchFamily="34" charset="0"/>
              </a:rPr>
              <a:t>No human intervention - wireless and/or wired</a:t>
            </a:r>
          </a:p>
          <a:p>
            <a:pPr marL="834491" lvl="2" defTabSz="685983">
              <a:spcBef>
                <a:spcPts val="450"/>
              </a:spcBef>
              <a:buClr>
                <a:schemeClr val="tx2"/>
              </a:buClr>
              <a:buSzPct val="80000"/>
              <a:defRPr/>
            </a:pPr>
            <a:r>
              <a:rPr lang="en-US" sz="2000" b="1" dirty="0">
                <a:solidFill>
                  <a:schemeClr val="tx2"/>
                </a:solidFill>
                <a:latin typeface="Abadi" panose="020B0604020104020204" pitchFamily="34" charset="0"/>
                <a:cs typeface="Arial" panose="020B0604020202020204" pitchFamily="34" charset="0"/>
              </a:rPr>
              <a:t>Why Connect? </a:t>
            </a:r>
          </a:p>
          <a:p>
            <a:pPr marL="1177391" lvl="2" indent="-342900" defTabSz="685983">
              <a:spcBef>
                <a:spcPts val="450"/>
              </a:spcBef>
              <a:buClr>
                <a:schemeClr val="tx2"/>
              </a:buClr>
              <a:buSzPct val="80000"/>
              <a:buFont typeface="Arial" panose="020B0604020202020204" pitchFamily="34" charset="0"/>
              <a:buChar char="•"/>
              <a:defRPr/>
            </a:pPr>
            <a:r>
              <a:rPr lang="en-US" sz="2000" dirty="0">
                <a:solidFill>
                  <a:schemeClr val="tx2"/>
                </a:solidFill>
                <a:latin typeface="Abadi" panose="020B0604020104020204" pitchFamily="34" charset="0"/>
                <a:cs typeface="Arial" panose="020B0604020202020204" pitchFamily="34" charset="0"/>
              </a:rPr>
              <a:t>Defined specific not random purpose</a:t>
            </a:r>
          </a:p>
          <a:p>
            <a:pPr marL="1177391" lvl="2" indent="-342900" defTabSz="685983">
              <a:spcBef>
                <a:spcPts val="450"/>
              </a:spcBef>
              <a:buClr>
                <a:schemeClr val="tx2"/>
              </a:buClr>
              <a:buSzPct val="80000"/>
              <a:buFont typeface="Arial" panose="020B0604020202020204" pitchFamily="34" charset="0"/>
              <a:buChar char="•"/>
              <a:defRPr/>
            </a:pPr>
            <a:r>
              <a:rPr lang="en-US" sz="2000" dirty="0">
                <a:solidFill>
                  <a:schemeClr val="tx2"/>
                </a:solidFill>
                <a:latin typeface="Abadi" panose="020B0604020104020204" pitchFamily="34" charset="0"/>
                <a:cs typeface="Arial" panose="020B0604020202020204" pitchFamily="34" charset="0"/>
              </a:rPr>
              <a:t>Better manage inputs</a:t>
            </a:r>
          </a:p>
          <a:p>
            <a:pPr marL="834491" lvl="2" defTabSz="685983">
              <a:spcBef>
                <a:spcPts val="450"/>
              </a:spcBef>
              <a:buClr>
                <a:schemeClr val="tx2"/>
              </a:buClr>
              <a:buSzPct val="80000"/>
              <a:defRPr/>
            </a:pPr>
            <a:r>
              <a:rPr lang="en-US" sz="2000" dirty="0">
                <a:solidFill>
                  <a:schemeClr val="tx2"/>
                </a:solidFill>
                <a:latin typeface="Abadi" panose="020B0604020104020204" pitchFamily="34" charset="0"/>
                <a:cs typeface="Arial" panose="020B0604020202020204" pitchFamily="34" charset="0"/>
              </a:rPr>
              <a:t>	Capital | Labor | Materials | Energy</a:t>
            </a:r>
          </a:p>
          <a:p>
            <a:pPr marL="1177391" lvl="2" indent="-342900" defTabSz="685983">
              <a:spcBef>
                <a:spcPts val="450"/>
              </a:spcBef>
              <a:buClr>
                <a:schemeClr val="tx2"/>
              </a:buClr>
              <a:buSzPct val="80000"/>
              <a:buFont typeface="Arial" panose="020B0604020202020204" pitchFamily="34" charset="0"/>
              <a:buChar char="•"/>
              <a:defRPr/>
            </a:pPr>
            <a:r>
              <a:rPr lang="en-US" sz="2000" dirty="0">
                <a:solidFill>
                  <a:schemeClr val="tx2"/>
                </a:solidFill>
                <a:latin typeface="Abadi" panose="020B0604020104020204" pitchFamily="34" charset="0"/>
                <a:cs typeface="Arial" panose="020B0604020202020204" pitchFamily="34" charset="0"/>
              </a:rPr>
              <a:t>Enhance return saving</a:t>
            </a:r>
          </a:p>
          <a:p>
            <a:pPr marL="834491" lvl="2" defTabSz="685983">
              <a:spcBef>
                <a:spcPts val="450"/>
              </a:spcBef>
              <a:buClr>
                <a:schemeClr val="tx2"/>
              </a:buClr>
              <a:buSzPct val="80000"/>
              <a:defRPr/>
            </a:pPr>
            <a:r>
              <a:rPr lang="en-US" sz="2000" dirty="0">
                <a:solidFill>
                  <a:schemeClr val="tx2"/>
                </a:solidFill>
                <a:latin typeface="Abadi" panose="020B0604020104020204" pitchFamily="34" charset="0"/>
                <a:cs typeface="Arial" panose="020B0604020202020204" pitchFamily="34" charset="0"/>
              </a:rPr>
              <a:t>	Time | Money | Resources</a:t>
            </a:r>
          </a:p>
          <a:p>
            <a:pPr marL="834491" lvl="2" defTabSz="685983">
              <a:spcBef>
                <a:spcPts val="450"/>
              </a:spcBef>
              <a:buClr>
                <a:schemeClr val="tx2"/>
              </a:buClr>
              <a:buSzPct val="80000"/>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3200" b="1" dirty="0">
              <a:solidFill>
                <a:schemeClr val="tx2"/>
              </a:solidFill>
              <a:latin typeface="Abadi" panose="020B0604020104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90E2771B-0A24-4D98-8B49-9394D95CF824}"/>
              </a:ext>
            </a:extLst>
          </p:cNvPr>
          <p:cNvPicPr>
            <a:picLocks noChangeAspect="1"/>
          </p:cNvPicPr>
          <p:nvPr/>
        </p:nvPicPr>
        <p:blipFill>
          <a:blip r:embed="rId3"/>
          <a:stretch>
            <a:fillRect/>
          </a:stretch>
        </p:blipFill>
        <p:spPr>
          <a:xfrm>
            <a:off x="6003034" y="4301422"/>
            <a:ext cx="4637909" cy="2156563"/>
          </a:xfrm>
          <a:prstGeom prst="rect">
            <a:avLst/>
          </a:prstGeom>
        </p:spPr>
      </p:pic>
      <p:pic>
        <p:nvPicPr>
          <p:cNvPr id="9" name="Picture 8">
            <a:extLst>
              <a:ext uri="{FF2B5EF4-FFF2-40B4-BE49-F238E27FC236}">
                <a16:creationId xmlns="" xmlns:a16="http://schemas.microsoft.com/office/drawing/2014/main" id="{7267DA0D-A6D7-429C-B38F-1D9E777968A9}"/>
              </a:ext>
            </a:extLst>
          </p:cNvPr>
          <p:cNvPicPr>
            <a:picLocks noChangeAspect="1"/>
          </p:cNvPicPr>
          <p:nvPr/>
        </p:nvPicPr>
        <p:blipFill>
          <a:blip r:embed="rId4"/>
          <a:stretch>
            <a:fillRect/>
          </a:stretch>
        </p:blipFill>
        <p:spPr>
          <a:xfrm>
            <a:off x="7951479" y="1390513"/>
            <a:ext cx="3698911" cy="2768217"/>
          </a:xfrm>
          <a:prstGeom prst="rect">
            <a:avLst/>
          </a:prstGeom>
        </p:spPr>
      </p:pic>
    </p:spTree>
    <p:extLst>
      <p:ext uri="{BB962C8B-B14F-4D97-AF65-F5344CB8AC3E}">
        <p14:creationId xmlns:p14="http://schemas.microsoft.com/office/powerpoint/2010/main" val="1821765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Milling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98408" y="1390513"/>
            <a:ext cx="10963724" cy="3000821"/>
          </a:xfrm>
          <a:prstGeom prst="rect">
            <a:avLst/>
          </a:prstGeom>
          <a:noFill/>
        </p:spPr>
        <p:txBody>
          <a:bodyPr wrap="square" lIns="0" rIns="0" rtlCol="0">
            <a:spAutoFit/>
          </a:bodyPr>
          <a:lstStyle/>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3200" b="1" dirty="0">
                <a:solidFill>
                  <a:schemeClr val="tx2"/>
                </a:solidFill>
                <a:latin typeface="Abadi" panose="020B0604020104020204" pitchFamily="34" charset="0"/>
                <a:cs typeface="Arial" panose="020B0604020202020204" pitchFamily="34" charset="0"/>
              </a:rPr>
              <a:t>Corrugation Tools</a:t>
            </a:r>
          </a:p>
          <a:p>
            <a:pPr marL="1177391" lvl="2" indent="-342900" defTabSz="685983">
              <a:spcBef>
                <a:spcPts val="450"/>
              </a:spcBef>
              <a:buClr>
                <a:schemeClr val="tx2"/>
              </a:buClr>
              <a:buSzPct val="80000"/>
              <a:buFont typeface="Arial" panose="020B0604020202020204" pitchFamily="34" charset="0"/>
              <a:buChar char="•"/>
              <a:defRPr/>
            </a:pPr>
            <a:r>
              <a:rPr lang="en-US" sz="2000" b="1" dirty="0" err="1">
                <a:solidFill>
                  <a:schemeClr val="tx2"/>
                </a:solidFill>
                <a:latin typeface="Abadi" panose="020B0604020104020204" pitchFamily="34" charset="0"/>
                <a:cs typeface="Arial" panose="020B0604020202020204" pitchFamily="34" charset="0"/>
              </a:rPr>
              <a:t>Ocrim’s</a:t>
            </a:r>
            <a:r>
              <a:rPr lang="en-US" sz="2000" b="1" dirty="0">
                <a:solidFill>
                  <a:schemeClr val="tx2"/>
                </a:solidFill>
                <a:latin typeface="Abadi" panose="020B0604020104020204" pitchFamily="34" charset="0"/>
                <a:cs typeface="Arial" panose="020B0604020202020204" pitchFamily="34" charset="0"/>
              </a:rPr>
              <a:t> Roll State Detector</a:t>
            </a:r>
          </a:p>
          <a:p>
            <a:pPr marL="1177391" lvl="2" indent="-342900" defTabSz="685983">
              <a:spcBef>
                <a:spcPts val="450"/>
              </a:spcBef>
              <a:buClr>
                <a:schemeClr val="tx2"/>
              </a:buClr>
              <a:buSzPct val="80000"/>
              <a:buFont typeface="Arial" panose="020B0604020202020204" pitchFamily="34" charset="0"/>
              <a:buChar char="•"/>
              <a:defRPr/>
            </a:pPr>
            <a:r>
              <a:rPr lang="en-US" sz="2000" b="1" dirty="0">
                <a:solidFill>
                  <a:schemeClr val="tx2"/>
                </a:solidFill>
                <a:latin typeface="Abadi" panose="020B0604020104020204" pitchFamily="34" charset="0"/>
                <a:cs typeface="Arial" panose="020B0604020202020204" pitchFamily="34" charset="0"/>
              </a:rPr>
              <a:t>Buhler Roll Detect</a:t>
            </a:r>
          </a:p>
          <a:p>
            <a:pPr marL="1177391" lvl="2" indent="-342900" defTabSz="685983">
              <a:spcBef>
                <a:spcPts val="450"/>
              </a:spcBef>
              <a:buClr>
                <a:schemeClr val="tx2"/>
              </a:buClr>
              <a:buSzPct val="80000"/>
              <a:buFont typeface="Arial" panose="020B0604020202020204" pitchFamily="34" charset="0"/>
              <a:buChar char="•"/>
              <a:defRPr/>
            </a:pPr>
            <a:r>
              <a:rPr lang="en-US" sz="2000" b="1" dirty="0" err="1">
                <a:solidFill>
                  <a:schemeClr val="tx2"/>
                </a:solidFill>
                <a:latin typeface="Abadi" panose="020B0604020104020204" pitchFamily="34" charset="0"/>
                <a:cs typeface="Arial" panose="020B0604020202020204" pitchFamily="34" charset="0"/>
              </a:rPr>
              <a:t>Yenar</a:t>
            </a:r>
            <a:r>
              <a:rPr lang="en-US" sz="2000" b="1" dirty="0">
                <a:solidFill>
                  <a:schemeClr val="tx2"/>
                </a:solidFill>
                <a:latin typeface="Abadi" panose="020B0604020104020204" pitchFamily="34" charset="0"/>
                <a:cs typeface="Arial" panose="020B0604020202020204" pitchFamily="34" charset="0"/>
              </a:rPr>
              <a:t> </a:t>
            </a:r>
            <a:r>
              <a:rPr lang="en-US" sz="2000" b="1" dirty="0" err="1">
                <a:solidFill>
                  <a:schemeClr val="tx2"/>
                </a:solidFill>
                <a:latin typeface="Abadi" panose="020B0604020104020204" pitchFamily="34" charset="0"/>
                <a:cs typeface="Arial" panose="020B0604020202020204" pitchFamily="34" charset="0"/>
              </a:rPr>
              <a:t>rollCare</a:t>
            </a:r>
            <a:endParaRPr lang="en-US" sz="2000" dirty="0">
              <a:solidFill>
                <a:schemeClr val="tx2"/>
              </a:solidFill>
              <a:latin typeface="Abadi" panose="020B0604020104020204" pitchFamily="34" charset="0"/>
              <a:cs typeface="Arial" panose="020B0604020202020204" pitchFamily="34" charset="0"/>
            </a:endParaRPr>
          </a:p>
          <a:p>
            <a:pPr marL="834491" lvl="2" defTabSz="685983">
              <a:spcBef>
                <a:spcPts val="450"/>
              </a:spcBef>
              <a:buClr>
                <a:schemeClr val="tx2"/>
              </a:buClr>
              <a:buSzPct val="80000"/>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3200" b="1" dirty="0">
              <a:solidFill>
                <a:schemeClr val="tx2"/>
              </a:solidFill>
              <a:latin typeface="Abadi" panose="020B0604020104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8304A9F9-A5E6-4294-BB20-BAE6287AE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6338" y="1390513"/>
            <a:ext cx="3682605" cy="2601096"/>
          </a:xfrm>
          <a:prstGeom prst="rect">
            <a:avLst/>
          </a:prstGeom>
        </p:spPr>
      </p:pic>
      <p:pic>
        <p:nvPicPr>
          <p:cNvPr id="11" name="Picture 10">
            <a:extLst>
              <a:ext uri="{FF2B5EF4-FFF2-40B4-BE49-F238E27FC236}">
                <a16:creationId xmlns="" xmlns:a16="http://schemas.microsoft.com/office/drawing/2014/main" id="{5E515064-706B-4FEE-882B-A31721B37E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1828" y="3267110"/>
            <a:ext cx="2800304" cy="3121731"/>
          </a:xfrm>
          <a:prstGeom prst="rect">
            <a:avLst/>
          </a:prstGeom>
        </p:spPr>
      </p:pic>
      <p:sp>
        <p:nvSpPr>
          <p:cNvPr id="2" name="TextBox 1">
            <a:extLst>
              <a:ext uri="{FF2B5EF4-FFF2-40B4-BE49-F238E27FC236}">
                <a16:creationId xmlns="" xmlns:a16="http://schemas.microsoft.com/office/drawing/2014/main" id="{1EE12FE7-0752-44F7-A422-89BA006A10AE}"/>
              </a:ext>
            </a:extLst>
          </p:cNvPr>
          <p:cNvSpPr txBox="1"/>
          <p:nvPr/>
        </p:nvSpPr>
        <p:spPr>
          <a:xfrm>
            <a:off x="5276338" y="3385663"/>
            <a:ext cx="914400" cy="369332"/>
          </a:xfrm>
          <a:prstGeom prst="rect">
            <a:avLst/>
          </a:prstGeom>
          <a:noFill/>
        </p:spPr>
        <p:txBody>
          <a:bodyPr wrap="square" rtlCol="0">
            <a:spAutoFit/>
          </a:bodyPr>
          <a:lstStyle/>
          <a:p>
            <a:r>
              <a:rPr lang="en-US" b="1" dirty="0">
                <a:solidFill>
                  <a:schemeClr val="tx2"/>
                </a:solidFill>
                <a:latin typeface="Abadi" panose="020B0604020104020204" pitchFamily="34" charset="0"/>
              </a:rPr>
              <a:t>OCRIM</a:t>
            </a:r>
          </a:p>
        </p:txBody>
      </p:sp>
      <p:sp>
        <p:nvSpPr>
          <p:cNvPr id="12" name="TextBox 11">
            <a:extLst>
              <a:ext uri="{FF2B5EF4-FFF2-40B4-BE49-F238E27FC236}">
                <a16:creationId xmlns="" xmlns:a16="http://schemas.microsoft.com/office/drawing/2014/main" id="{75946CDC-9759-4786-AF96-89004FBDBF7D}"/>
              </a:ext>
            </a:extLst>
          </p:cNvPr>
          <p:cNvSpPr txBox="1"/>
          <p:nvPr/>
        </p:nvSpPr>
        <p:spPr>
          <a:xfrm>
            <a:off x="8846852" y="5244471"/>
            <a:ext cx="914400" cy="369332"/>
          </a:xfrm>
          <a:prstGeom prst="rect">
            <a:avLst/>
          </a:prstGeom>
          <a:noFill/>
        </p:spPr>
        <p:txBody>
          <a:bodyPr wrap="square" rtlCol="0">
            <a:spAutoFit/>
          </a:bodyPr>
          <a:lstStyle/>
          <a:p>
            <a:r>
              <a:rPr lang="en-US" b="1" dirty="0" err="1">
                <a:solidFill>
                  <a:schemeClr val="tx2"/>
                </a:solidFill>
                <a:latin typeface="Abadi" panose="020B0604020104020204" pitchFamily="34" charset="0"/>
              </a:rPr>
              <a:t>Bühler</a:t>
            </a:r>
            <a:endParaRPr lang="en-US" b="1" dirty="0">
              <a:solidFill>
                <a:schemeClr val="tx2"/>
              </a:solidFill>
              <a:latin typeface="Abadi" panose="020B0604020104020204" pitchFamily="34" charset="0"/>
            </a:endParaRPr>
          </a:p>
        </p:txBody>
      </p:sp>
      <p:pic>
        <p:nvPicPr>
          <p:cNvPr id="13" name="Resim 6">
            <a:extLst>
              <a:ext uri="{FF2B5EF4-FFF2-40B4-BE49-F238E27FC236}">
                <a16:creationId xmlns="" xmlns:a16="http://schemas.microsoft.com/office/drawing/2014/main" id="{47D910AE-A5F5-4F62-A27C-C220D4E4CA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993" t="63512" r="37113" b="9205"/>
          <a:stretch/>
        </p:blipFill>
        <p:spPr>
          <a:xfrm>
            <a:off x="1519182" y="3513601"/>
            <a:ext cx="3615799" cy="2369348"/>
          </a:xfrm>
          <a:prstGeom prst="rect">
            <a:avLst/>
          </a:prstGeom>
        </p:spPr>
      </p:pic>
      <p:pic>
        <p:nvPicPr>
          <p:cNvPr id="14" name="Resim 3">
            <a:extLst>
              <a:ext uri="{FF2B5EF4-FFF2-40B4-BE49-F238E27FC236}">
                <a16:creationId xmlns="" xmlns:a16="http://schemas.microsoft.com/office/drawing/2014/main" id="{2312D847-3061-49C7-B344-A6DD54309B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6216" r="24324" b="8108"/>
          <a:stretch/>
        </p:blipFill>
        <p:spPr>
          <a:xfrm rot="10800000">
            <a:off x="4596602" y="4940394"/>
            <a:ext cx="1795758" cy="1346818"/>
          </a:xfrm>
          <a:prstGeom prst="rect">
            <a:avLst/>
          </a:prstGeom>
        </p:spPr>
      </p:pic>
      <p:sp>
        <p:nvSpPr>
          <p:cNvPr id="15" name="TextBox 14">
            <a:extLst>
              <a:ext uri="{FF2B5EF4-FFF2-40B4-BE49-F238E27FC236}">
                <a16:creationId xmlns="" xmlns:a16="http://schemas.microsoft.com/office/drawing/2014/main" id="{948CCA9E-F3E6-4249-A91D-44916488D6F6}"/>
              </a:ext>
            </a:extLst>
          </p:cNvPr>
          <p:cNvSpPr txBox="1"/>
          <p:nvPr/>
        </p:nvSpPr>
        <p:spPr>
          <a:xfrm>
            <a:off x="1705823" y="5439361"/>
            <a:ext cx="914400" cy="369332"/>
          </a:xfrm>
          <a:prstGeom prst="rect">
            <a:avLst/>
          </a:prstGeom>
          <a:noFill/>
        </p:spPr>
        <p:txBody>
          <a:bodyPr wrap="square" rtlCol="0">
            <a:spAutoFit/>
          </a:bodyPr>
          <a:lstStyle/>
          <a:p>
            <a:r>
              <a:rPr lang="en-US" b="1" dirty="0">
                <a:solidFill>
                  <a:schemeClr val="tx2"/>
                </a:solidFill>
                <a:latin typeface="Abadi" panose="020B0604020104020204" pitchFamily="34" charset="0"/>
              </a:rPr>
              <a:t>YENAR</a:t>
            </a:r>
          </a:p>
        </p:txBody>
      </p:sp>
    </p:spTree>
    <p:extLst>
      <p:ext uri="{BB962C8B-B14F-4D97-AF65-F5344CB8AC3E}">
        <p14:creationId xmlns:p14="http://schemas.microsoft.com/office/powerpoint/2010/main" val="1810273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Milling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98408" y="1390513"/>
            <a:ext cx="10963724" cy="7327647"/>
          </a:xfrm>
          <a:prstGeom prst="rect">
            <a:avLst/>
          </a:prstGeom>
          <a:noFill/>
        </p:spPr>
        <p:txBody>
          <a:bodyPr wrap="square" lIns="0" rIns="0" rtlCol="0">
            <a:spAutoFit/>
          </a:bodyPr>
          <a:lstStyle/>
          <a:p>
            <a:pPr marL="377291" marR="0" lvl="1" algn="l" defTabSz="685983" rtl="0" eaLnBrk="1" fontAlgn="auto" latinLnBrk="0" hangingPunct="1">
              <a:lnSpc>
                <a:spcPct val="100000"/>
              </a:lnSpc>
              <a:spcBef>
                <a:spcPts val="450"/>
              </a:spcBef>
              <a:spcAft>
                <a:spcPts val="0"/>
              </a:spcAft>
              <a:buClr>
                <a:schemeClr val="tx2"/>
              </a:buClr>
              <a:buSzPct val="80000"/>
              <a:tabLst/>
              <a:defRPr/>
            </a:pPr>
            <a:r>
              <a:rPr lang="en-US" sz="3200" b="1" dirty="0">
                <a:solidFill>
                  <a:schemeClr val="tx2"/>
                </a:solidFill>
                <a:latin typeface="Abadi" panose="020B0604020104020204" pitchFamily="34" charset="0"/>
                <a:cs typeface="Arial" panose="020B0604020202020204" pitchFamily="34" charset="0"/>
              </a:rPr>
              <a:t>Color Sorter</a:t>
            </a: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r>
              <a:rPr lang="en-US" sz="2800" b="1" dirty="0">
                <a:solidFill>
                  <a:schemeClr val="tx2"/>
                </a:solidFill>
                <a:latin typeface="Abadi" panose="020B0604020104020204" pitchFamily="34" charset="0"/>
                <a:cs typeface="Arial" panose="020B0604020202020204" pitchFamily="34" charset="0"/>
              </a:rPr>
              <a:t>Color, Size, Shape Differentiation</a:t>
            </a: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r>
              <a:rPr lang="en-US" sz="2800" b="1" dirty="0">
                <a:solidFill>
                  <a:schemeClr val="tx2"/>
                </a:solidFill>
                <a:latin typeface="Abadi" panose="020B0604020104020204" pitchFamily="34" charset="0"/>
                <a:cs typeface="Arial" panose="020B0604020202020204" pitchFamily="34" charset="0"/>
              </a:rPr>
              <a:t>Infrared and </a:t>
            </a:r>
            <a:r>
              <a:rPr lang="en-US" sz="2800" b="1" dirty="0" err="1">
                <a:solidFill>
                  <a:schemeClr val="tx2"/>
                </a:solidFill>
                <a:latin typeface="Abadi" panose="020B0604020104020204" pitchFamily="34" charset="0"/>
                <a:cs typeface="Arial" panose="020B0604020202020204" pitchFamily="34" charset="0"/>
              </a:rPr>
              <a:t>InGaAs</a:t>
            </a:r>
            <a:r>
              <a:rPr lang="en-US" sz="2800" b="1" dirty="0">
                <a:solidFill>
                  <a:schemeClr val="tx2"/>
                </a:solidFill>
                <a:latin typeface="Abadi" panose="020B0604020104020204" pitchFamily="34" charset="0"/>
                <a:cs typeface="Arial" panose="020B0604020202020204" pitchFamily="34" charset="0"/>
              </a:rPr>
              <a:t> Short-wave </a:t>
            </a:r>
            <a:br>
              <a:rPr lang="en-US" sz="2800" b="1" dirty="0">
                <a:solidFill>
                  <a:schemeClr val="tx2"/>
                </a:solidFill>
                <a:latin typeface="Abadi" panose="020B0604020104020204" pitchFamily="34" charset="0"/>
                <a:cs typeface="Arial" panose="020B0604020202020204" pitchFamily="34" charset="0"/>
              </a:rPr>
            </a:br>
            <a:r>
              <a:rPr lang="en-US" sz="2800" b="1" dirty="0">
                <a:solidFill>
                  <a:schemeClr val="tx2"/>
                </a:solidFill>
                <a:latin typeface="Abadi" panose="020B0604020104020204" pitchFamily="34" charset="0"/>
                <a:cs typeface="Arial" panose="020B0604020202020204" pitchFamily="34" charset="0"/>
              </a:rPr>
              <a:t>Infrared (SWIR) Cameras</a:t>
            </a: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r>
              <a:rPr lang="en-US" sz="2800" b="1" dirty="0">
                <a:solidFill>
                  <a:schemeClr val="tx2"/>
                </a:solidFill>
                <a:latin typeface="Abadi" panose="020B0604020104020204" pitchFamily="34" charset="0"/>
                <a:cs typeface="Arial" panose="020B0604020202020204" pitchFamily="34" charset="0"/>
              </a:rPr>
              <a:t>Increased Efficiency</a:t>
            </a: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r>
              <a:rPr lang="en-US" sz="2800" b="1" dirty="0">
                <a:solidFill>
                  <a:schemeClr val="tx2"/>
                </a:solidFill>
                <a:latin typeface="Abadi" panose="020B0604020104020204" pitchFamily="34" charset="0"/>
                <a:cs typeface="Arial" panose="020B0604020202020204" pitchFamily="34" charset="0"/>
              </a:rPr>
              <a:t>Decreased Air Consumption</a:t>
            </a: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r>
              <a:rPr lang="en-US" sz="2800" b="1" dirty="0">
                <a:solidFill>
                  <a:schemeClr val="tx2"/>
                </a:solidFill>
                <a:latin typeface="Abadi" panose="020B0604020104020204" pitchFamily="34" charset="0"/>
                <a:cs typeface="Arial" panose="020B0604020202020204" pitchFamily="34" charset="0"/>
              </a:rPr>
              <a:t>Multi-functional</a:t>
            </a: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r>
              <a:rPr lang="en-US" sz="2800" b="1" dirty="0">
                <a:solidFill>
                  <a:schemeClr val="tx2"/>
                </a:solidFill>
                <a:latin typeface="Abadi" panose="020B0604020104020204" pitchFamily="34" charset="0"/>
                <a:cs typeface="Arial" panose="020B0604020202020204" pitchFamily="34" charset="0"/>
              </a:rPr>
              <a:t>Decreased Operator Intervention</a:t>
            </a: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endParaRPr lang="en-US" sz="2800" b="1" dirty="0">
              <a:solidFill>
                <a:schemeClr val="tx2"/>
              </a:solidFill>
              <a:latin typeface="Abadi" panose="020B0604020104020204" pitchFamily="34" charset="0"/>
              <a:cs typeface="Arial" panose="020B0604020202020204" pitchFamily="34" charset="0"/>
            </a:endParaRP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endParaRPr lang="en-US" sz="2800" b="1" dirty="0">
              <a:solidFill>
                <a:schemeClr val="tx2"/>
              </a:solidFill>
              <a:latin typeface="Abadi" panose="020B0604020104020204" pitchFamily="34" charset="0"/>
              <a:cs typeface="Arial" panose="020B0604020202020204" pitchFamily="34" charset="0"/>
            </a:endParaRPr>
          </a:p>
          <a:p>
            <a:pPr marL="834491" marR="0" lvl="1" indent="-457200" algn="l" defTabSz="685983" rtl="0" eaLnBrk="1" fontAlgn="auto" latinLnBrk="0" hangingPunct="1">
              <a:lnSpc>
                <a:spcPct val="100000"/>
              </a:lnSpc>
              <a:spcBef>
                <a:spcPts val="450"/>
              </a:spcBef>
              <a:spcAft>
                <a:spcPts val="0"/>
              </a:spcAft>
              <a:buClr>
                <a:schemeClr val="tx2"/>
              </a:buClr>
              <a:buSzPct val="80000"/>
              <a:buFont typeface="Arial" panose="020B0604020202020204" pitchFamily="34" charset="0"/>
              <a:buChar char="•"/>
              <a:tabLst/>
              <a:defRPr/>
            </a:pPr>
            <a:endParaRPr lang="en-US" sz="2800" b="1" dirty="0">
              <a:solidFill>
                <a:schemeClr val="tx2"/>
              </a:solidFill>
              <a:latin typeface="Abadi" panose="020B0604020104020204" pitchFamily="34" charset="0"/>
              <a:cs typeface="Arial" panose="020B0604020202020204" pitchFamily="34" charset="0"/>
            </a:endParaRPr>
          </a:p>
          <a:p>
            <a:pPr marL="377291" marR="0" lvl="1" algn="l" defTabSz="685983" rtl="0" eaLnBrk="1" fontAlgn="auto" latinLnBrk="0" hangingPunct="1">
              <a:lnSpc>
                <a:spcPct val="100000"/>
              </a:lnSpc>
              <a:spcBef>
                <a:spcPts val="450"/>
              </a:spcBef>
              <a:spcAft>
                <a:spcPts val="0"/>
              </a:spcAft>
              <a:buClr>
                <a:schemeClr val="tx2"/>
              </a:buClr>
              <a:buSzPct val="80000"/>
              <a:tabLst/>
              <a:defRPr/>
            </a:pPr>
            <a:endParaRPr lang="en-US" sz="3200" b="1" dirty="0">
              <a:solidFill>
                <a:schemeClr val="tx2"/>
              </a:solidFill>
              <a:latin typeface="Abadi" panose="020B0604020104020204" pitchFamily="34" charset="0"/>
              <a:cs typeface="Arial" panose="020B0604020202020204" pitchFamily="34" charset="0"/>
            </a:endParaRPr>
          </a:p>
          <a:p>
            <a:pPr marL="834491" lvl="2" defTabSz="685983">
              <a:spcBef>
                <a:spcPts val="450"/>
              </a:spcBef>
              <a:buClr>
                <a:schemeClr val="tx2"/>
              </a:buClr>
              <a:buSzPct val="80000"/>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3200" b="1" dirty="0">
              <a:solidFill>
                <a:schemeClr val="tx2"/>
              </a:solidFill>
              <a:latin typeface="Abadi" panose="020B0604020104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527B4F10-B5FB-4DA1-8EF0-95C99134DD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5344" y="4114093"/>
            <a:ext cx="2771000" cy="1979286"/>
          </a:xfrm>
          <a:prstGeom prst="rect">
            <a:avLst/>
          </a:prstGeom>
        </p:spPr>
      </p:pic>
      <p:pic>
        <p:nvPicPr>
          <p:cNvPr id="5" name="Picture 4">
            <a:extLst>
              <a:ext uri="{FF2B5EF4-FFF2-40B4-BE49-F238E27FC236}">
                <a16:creationId xmlns="" xmlns:a16="http://schemas.microsoft.com/office/drawing/2014/main" id="{48BA30BA-33E7-40B3-9A5F-D847CD6B9E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8584" y="2075879"/>
            <a:ext cx="2196302" cy="2268907"/>
          </a:xfrm>
          <a:prstGeom prst="rect">
            <a:avLst/>
          </a:prstGeom>
        </p:spPr>
      </p:pic>
      <p:pic>
        <p:nvPicPr>
          <p:cNvPr id="16" name="Picture 15" descr="A picture containing miller&#10;&#10;Description automatically generated">
            <a:extLst>
              <a:ext uri="{FF2B5EF4-FFF2-40B4-BE49-F238E27FC236}">
                <a16:creationId xmlns="" xmlns:a16="http://schemas.microsoft.com/office/drawing/2014/main" id="{CBAA0D39-BB1D-4A8C-BDAE-49D73F0B06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8107" y="1390513"/>
            <a:ext cx="2475857" cy="2475857"/>
          </a:xfrm>
          <a:prstGeom prst="rect">
            <a:avLst/>
          </a:prstGeom>
        </p:spPr>
      </p:pic>
    </p:spTree>
    <p:extLst>
      <p:ext uri="{BB962C8B-B14F-4D97-AF65-F5344CB8AC3E}">
        <p14:creationId xmlns:p14="http://schemas.microsoft.com/office/powerpoint/2010/main" val="397142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Conclusion</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626814" y="1623051"/>
            <a:ext cx="7203457" cy="1328569"/>
          </a:xfrm>
          <a:prstGeom prst="rect">
            <a:avLst/>
          </a:prstGeom>
          <a:noFill/>
        </p:spPr>
        <p:txBody>
          <a:bodyPr wrap="square" lIns="0" rIns="0" rtlCol="0">
            <a:spAutoFit/>
          </a:bodyPr>
          <a:lstStyle/>
          <a:p>
            <a:pPr marL="834491" lvl="2" defTabSz="685983">
              <a:spcBef>
                <a:spcPts val="450"/>
              </a:spcBef>
              <a:buClr>
                <a:schemeClr val="tx2"/>
              </a:buClr>
              <a:buSzPct val="80000"/>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2000" b="1" dirty="0">
              <a:solidFill>
                <a:schemeClr val="tx2"/>
              </a:solidFill>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endParaRPr lang="en-US" sz="3200" b="1" dirty="0">
              <a:solidFill>
                <a:schemeClr val="tx2"/>
              </a:solidFill>
              <a:latin typeface="Abadi" panose="020B0604020104020204" pitchFamily="34" charset="0"/>
              <a:cs typeface="Arial" panose="020B0604020202020204" pitchFamily="34" charset="0"/>
            </a:endParaRPr>
          </a:p>
        </p:txBody>
      </p:sp>
      <p:pic>
        <p:nvPicPr>
          <p:cNvPr id="1030" name="Picture 6" descr="ADM opens huge flour mill in Mendota, replacing Chicago plant">
            <a:extLst>
              <a:ext uri="{FF2B5EF4-FFF2-40B4-BE49-F238E27FC236}">
                <a16:creationId xmlns="" xmlns:a16="http://schemas.microsoft.com/office/drawing/2014/main" id="{651D8812-6420-4AF2-B575-D899BFB28A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179" y="1314274"/>
            <a:ext cx="7354050" cy="3963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orking on a computer&#10;&#10;Description automatically generated with low confidence">
            <a:extLst>
              <a:ext uri="{FF2B5EF4-FFF2-40B4-BE49-F238E27FC236}">
                <a16:creationId xmlns="" xmlns:a16="http://schemas.microsoft.com/office/drawing/2014/main" id="{EDEEA645-B256-4C7F-AF00-FDF4830081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8785" y="4501733"/>
            <a:ext cx="2907586" cy="1938391"/>
          </a:xfrm>
          <a:prstGeom prst="rect">
            <a:avLst/>
          </a:prstGeom>
        </p:spPr>
      </p:pic>
      <p:sp>
        <p:nvSpPr>
          <p:cNvPr id="7" name="TextBox 6">
            <a:extLst>
              <a:ext uri="{FF2B5EF4-FFF2-40B4-BE49-F238E27FC236}">
                <a16:creationId xmlns="" xmlns:a16="http://schemas.microsoft.com/office/drawing/2014/main" id="{E6F56584-4C01-49F0-B11E-4104461B4C11}"/>
              </a:ext>
            </a:extLst>
          </p:cNvPr>
          <p:cNvSpPr txBox="1"/>
          <p:nvPr/>
        </p:nvSpPr>
        <p:spPr>
          <a:xfrm>
            <a:off x="7978385" y="1298939"/>
            <a:ext cx="3802631" cy="1477328"/>
          </a:xfrm>
          <a:prstGeom prst="rect">
            <a:avLst/>
          </a:prstGeom>
          <a:noFill/>
        </p:spPr>
        <p:txBody>
          <a:bodyPr wrap="square" rtlCol="0">
            <a:spAutoFit/>
          </a:bodyPr>
          <a:lstStyle/>
          <a:p>
            <a:r>
              <a:rPr lang="en-US" b="1" i="0" dirty="0">
                <a:solidFill>
                  <a:schemeClr val="accent2"/>
                </a:solidFill>
                <a:effectLst/>
                <a:latin typeface="Abadi" panose="020B0604020104020204" pitchFamily="34" charset="0"/>
                <a:sym typeface="Wingdings 3" panose="05040102010807070707" pitchFamily="18" charset="2"/>
              </a:rPr>
              <a:t> </a:t>
            </a:r>
            <a:r>
              <a:rPr lang="en-US" b="1" i="0" dirty="0">
                <a:solidFill>
                  <a:schemeClr val="tx2"/>
                </a:solidFill>
                <a:effectLst/>
                <a:latin typeface="Abadi" panose="020B0604020104020204" pitchFamily="34" charset="0"/>
              </a:rPr>
              <a:t>ADM operates the largest flour mill in North America. </a:t>
            </a:r>
            <a:r>
              <a:rPr lang="en-US" b="1" dirty="0">
                <a:solidFill>
                  <a:schemeClr val="tx2"/>
                </a:solidFill>
                <a:latin typeface="Abadi" panose="020B0604020104020204" pitchFamily="34" charset="0"/>
              </a:rPr>
              <a:t>Op</a:t>
            </a:r>
            <a:r>
              <a:rPr lang="en-US" b="1" i="0" dirty="0">
                <a:solidFill>
                  <a:schemeClr val="tx2"/>
                </a:solidFill>
                <a:effectLst/>
                <a:latin typeface="Abadi" panose="020B0604020104020204" pitchFamily="34" charset="0"/>
              </a:rPr>
              <a:t>ened in 2019, it can produce 3 million pounds (1,360 MT) of flour a day, while employing just 30-40 people.</a:t>
            </a:r>
            <a:endParaRPr lang="en-US" b="1" dirty="0">
              <a:solidFill>
                <a:schemeClr val="tx2"/>
              </a:solidFill>
              <a:latin typeface="Abadi" panose="020B0604020104020204" pitchFamily="34" charset="0"/>
            </a:endParaRPr>
          </a:p>
        </p:txBody>
      </p:sp>
      <p:grpSp>
        <p:nvGrpSpPr>
          <p:cNvPr id="14" name="Group 13">
            <a:extLst>
              <a:ext uri="{FF2B5EF4-FFF2-40B4-BE49-F238E27FC236}">
                <a16:creationId xmlns="" xmlns:a16="http://schemas.microsoft.com/office/drawing/2014/main" id="{5D1E75E0-E6FD-4448-95BE-E8E3FC32672F}"/>
              </a:ext>
            </a:extLst>
          </p:cNvPr>
          <p:cNvGrpSpPr/>
          <p:nvPr/>
        </p:nvGrpSpPr>
        <p:grpSpPr>
          <a:xfrm>
            <a:off x="2939146" y="5306859"/>
            <a:ext cx="4385642" cy="646331"/>
            <a:chOff x="2035629" y="5306859"/>
            <a:chExt cx="4385642" cy="646331"/>
          </a:xfrm>
        </p:grpSpPr>
        <p:sp>
          <p:nvSpPr>
            <p:cNvPr id="16" name="TextBox 15">
              <a:extLst>
                <a:ext uri="{FF2B5EF4-FFF2-40B4-BE49-F238E27FC236}">
                  <a16:creationId xmlns="" xmlns:a16="http://schemas.microsoft.com/office/drawing/2014/main" id="{B375C485-EEF0-449D-9A18-1474CE15A296}"/>
                </a:ext>
              </a:extLst>
            </p:cNvPr>
            <p:cNvSpPr txBox="1"/>
            <p:nvPr/>
          </p:nvSpPr>
          <p:spPr>
            <a:xfrm>
              <a:off x="6008913" y="5330518"/>
              <a:ext cx="412358" cy="369332"/>
            </a:xfrm>
            <a:prstGeom prst="rect">
              <a:avLst/>
            </a:prstGeom>
            <a:noFill/>
          </p:spPr>
          <p:txBody>
            <a:bodyPr wrap="square" rtlCol="0">
              <a:spAutoFit/>
            </a:bodyPr>
            <a:lstStyle/>
            <a:p>
              <a:r>
                <a:rPr lang="en-US" b="1" i="0" dirty="0">
                  <a:solidFill>
                    <a:schemeClr val="accent2"/>
                  </a:solidFill>
                  <a:effectLst/>
                  <a:latin typeface="Abadi" panose="020B0604020104020204" pitchFamily="34" charset="0"/>
                  <a:sym typeface="Wingdings 3" panose="05040102010807070707" pitchFamily="18" charset="2"/>
                </a:rPr>
                <a:t></a:t>
              </a:r>
              <a:endParaRPr lang="en-US" b="1" dirty="0">
                <a:solidFill>
                  <a:schemeClr val="tx2"/>
                </a:solidFill>
                <a:latin typeface="Abadi" panose="020B0604020104020204" pitchFamily="34" charset="0"/>
              </a:endParaRPr>
            </a:p>
          </p:txBody>
        </p:sp>
        <p:sp>
          <p:nvSpPr>
            <p:cNvPr id="13" name="TextBox 12">
              <a:extLst>
                <a:ext uri="{FF2B5EF4-FFF2-40B4-BE49-F238E27FC236}">
                  <a16:creationId xmlns="" xmlns:a16="http://schemas.microsoft.com/office/drawing/2014/main" id="{C9EF721C-6C79-4D08-9EFD-56244C10DD48}"/>
                </a:ext>
              </a:extLst>
            </p:cNvPr>
            <p:cNvSpPr txBox="1"/>
            <p:nvPr/>
          </p:nvSpPr>
          <p:spPr>
            <a:xfrm>
              <a:off x="2035629" y="5306859"/>
              <a:ext cx="4119642" cy="646331"/>
            </a:xfrm>
            <a:prstGeom prst="rect">
              <a:avLst/>
            </a:prstGeom>
            <a:noFill/>
          </p:spPr>
          <p:txBody>
            <a:bodyPr wrap="square" rtlCol="0">
              <a:spAutoFit/>
            </a:bodyPr>
            <a:lstStyle/>
            <a:p>
              <a:pPr algn="r"/>
              <a:r>
                <a:rPr lang="en-US" b="1" dirty="0">
                  <a:solidFill>
                    <a:schemeClr val="tx2"/>
                  </a:solidFill>
                  <a:latin typeface="Abadi" panose="020B0604020104020204" pitchFamily="34" charset="0"/>
                </a:rPr>
                <a:t>IoT allows mill machines and operations to be connected and monitored online.</a:t>
              </a:r>
            </a:p>
          </p:txBody>
        </p:sp>
      </p:grpSp>
    </p:spTree>
    <p:extLst>
      <p:ext uri="{BB962C8B-B14F-4D97-AF65-F5344CB8AC3E}">
        <p14:creationId xmlns:p14="http://schemas.microsoft.com/office/powerpoint/2010/main" val="1842839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electronics, projector&#10;&#10;Description automatically generated">
            <a:extLst>
              <a:ext uri="{FF2B5EF4-FFF2-40B4-BE49-F238E27FC236}">
                <a16:creationId xmlns="" xmlns:a16="http://schemas.microsoft.com/office/drawing/2014/main" id="{30E6F0B5-11E1-4CE0-A777-86E0CA48A288}"/>
              </a:ext>
            </a:extLst>
          </p:cNvPr>
          <p:cNvPicPr>
            <a:picLocks noChangeAspect="1"/>
          </p:cNvPicPr>
          <p:nvPr/>
        </p:nvPicPr>
        <p:blipFill>
          <a:blip r:embed="rId3"/>
          <a:stretch>
            <a:fillRect/>
          </a:stretch>
        </p:blipFill>
        <p:spPr>
          <a:xfrm>
            <a:off x="9101097" y="3953229"/>
            <a:ext cx="2789226" cy="1770937"/>
          </a:xfrm>
          <a:prstGeom prst="rect">
            <a:avLst/>
          </a:prstGeom>
        </p:spPr>
      </p:pic>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in Today’s Milling Industry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237996" y="1791222"/>
            <a:ext cx="7803714" cy="1938992"/>
          </a:xfrm>
          <a:prstGeom prst="rect">
            <a:avLst/>
          </a:prstGeom>
          <a:noFill/>
        </p:spPr>
        <p:txBody>
          <a:bodyPr wrap="square" lIns="0" rIns="0" rtlCol="0">
            <a:spAutoFit/>
          </a:bodyPr>
          <a:lstStyle/>
          <a:p>
            <a:pPr marL="457200" marR="0">
              <a:spcBef>
                <a:spcPts val="0"/>
              </a:spcBef>
              <a:spcAft>
                <a:spcPts val="0"/>
              </a:spcAft>
            </a:pPr>
            <a:endParaRPr lang="en-US" sz="4000" b="1" dirty="0">
              <a:solidFill>
                <a:schemeClr val="tx2"/>
              </a:solidFill>
              <a:latin typeface="Abadi" panose="020B0604020104020204" pitchFamily="34" charset="0"/>
            </a:endParaRPr>
          </a:p>
          <a:p>
            <a:pPr marL="1028700" marR="0" indent="-571500">
              <a:spcBef>
                <a:spcPts val="0"/>
              </a:spcBef>
              <a:spcAft>
                <a:spcPts val="0"/>
              </a:spcAft>
              <a:buFont typeface="Arial" panose="020B0604020202020204" pitchFamily="34" charset="0"/>
              <a:buChar char="•"/>
            </a:pPr>
            <a:r>
              <a:rPr lang="en-US" sz="4000" b="1" dirty="0">
                <a:solidFill>
                  <a:schemeClr val="tx2"/>
                </a:solidFill>
                <a:latin typeface="Abadi" panose="020B0604020104020204" pitchFamily="34" charset="0"/>
              </a:rPr>
              <a:t>Food Safety </a:t>
            </a:r>
          </a:p>
          <a:p>
            <a:pPr marL="1028700" marR="0" indent="-571500">
              <a:spcBef>
                <a:spcPts val="0"/>
              </a:spcBef>
              <a:spcAft>
                <a:spcPts val="0"/>
              </a:spcAft>
              <a:buFont typeface="Arial" panose="020B0604020202020204" pitchFamily="34" charset="0"/>
              <a:buChar char="•"/>
            </a:pPr>
            <a:r>
              <a:rPr lang="en-US" sz="4000" b="1" dirty="0">
                <a:solidFill>
                  <a:schemeClr val="tx2"/>
                </a:solidFill>
                <a:latin typeface="Abadi" panose="020B0604020104020204" pitchFamily="34" charset="0"/>
              </a:rPr>
              <a:t>Milling Technology</a:t>
            </a:r>
          </a:p>
        </p:txBody>
      </p:sp>
      <p:pic>
        <p:nvPicPr>
          <p:cNvPr id="5" name="Picture 4" descr="A picture containing indoor, different&#10;&#10;Description automatically generated">
            <a:extLst>
              <a:ext uri="{FF2B5EF4-FFF2-40B4-BE49-F238E27FC236}">
                <a16:creationId xmlns="" xmlns:a16="http://schemas.microsoft.com/office/drawing/2014/main" id="{513FBC4D-8907-445D-BACB-E2FA267E3D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4895" y="1791221"/>
            <a:ext cx="2720732" cy="2040549"/>
          </a:xfrm>
          <a:prstGeom prst="rect">
            <a:avLst/>
          </a:prstGeom>
        </p:spPr>
      </p:pic>
      <p:pic>
        <p:nvPicPr>
          <p:cNvPr id="7" name="Picture 6" descr="A picture containing person, indoor, shop&#10;&#10;Description automatically generated">
            <a:extLst>
              <a:ext uri="{FF2B5EF4-FFF2-40B4-BE49-F238E27FC236}">
                <a16:creationId xmlns="" xmlns:a16="http://schemas.microsoft.com/office/drawing/2014/main" id="{F2E8DB5D-7C41-4D2E-AEBC-F0A302D7CC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4896" y="3953230"/>
            <a:ext cx="3541876" cy="1770938"/>
          </a:xfrm>
          <a:prstGeom prst="rect">
            <a:avLst/>
          </a:prstGeom>
        </p:spPr>
      </p:pic>
      <p:pic>
        <p:nvPicPr>
          <p:cNvPr id="10" name="Picture 9" descr="A close-up of some sea urchins&#10;&#10;Description automatically generated with low confidence">
            <a:extLst>
              <a:ext uri="{FF2B5EF4-FFF2-40B4-BE49-F238E27FC236}">
                <a16:creationId xmlns="" xmlns:a16="http://schemas.microsoft.com/office/drawing/2014/main" id="{F6B9CB0A-52D7-4398-93FC-A15D232574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8750" y="1791221"/>
            <a:ext cx="3060824" cy="2040549"/>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Food Safety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pic>
        <p:nvPicPr>
          <p:cNvPr id="3" name="Picture 2" descr="A picture containing corn&#10;&#10;Description automatically generated">
            <a:extLst>
              <a:ext uri="{FF2B5EF4-FFF2-40B4-BE49-F238E27FC236}">
                <a16:creationId xmlns="" xmlns:a16="http://schemas.microsoft.com/office/drawing/2014/main" id="{7F73EEE9-BEE4-466A-8149-EC0CFCE5202E}"/>
              </a:ext>
            </a:extLst>
          </p:cNvPr>
          <p:cNvPicPr>
            <a:picLocks noChangeAspect="1"/>
          </p:cNvPicPr>
          <p:nvPr/>
        </p:nvPicPr>
        <p:blipFill>
          <a:blip r:embed="rId3"/>
          <a:stretch>
            <a:fillRect/>
          </a:stretch>
        </p:blipFill>
        <p:spPr>
          <a:xfrm>
            <a:off x="6239003" y="1623332"/>
            <a:ext cx="5715000" cy="4286250"/>
          </a:xfrm>
          <a:prstGeom prst="rect">
            <a:avLst/>
          </a:prstGeom>
          <a:effectLst>
            <a:softEdge rad="317500"/>
          </a:effectLst>
        </p:spPr>
      </p:pic>
      <p:sp>
        <p:nvSpPr>
          <p:cNvPr id="4" name="TextBox 3">
            <a:extLst>
              <a:ext uri="{FF2B5EF4-FFF2-40B4-BE49-F238E27FC236}">
                <a16:creationId xmlns="" xmlns:a16="http://schemas.microsoft.com/office/drawing/2014/main" id="{9A7492B1-E75A-4A00-B8C7-1229A06F18B9}"/>
              </a:ext>
            </a:extLst>
          </p:cNvPr>
          <p:cNvSpPr txBox="1"/>
          <p:nvPr/>
        </p:nvSpPr>
        <p:spPr>
          <a:xfrm>
            <a:off x="237997" y="1225160"/>
            <a:ext cx="6870374" cy="4106252"/>
          </a:xfrm>
          <a:prstGeom prst="rect">
            <a:avLst/>
          </a:prstGeom>
          <a:noFill/>
        </p:spPr>
        <p:txBody>
          <a:bodyPr wrap="square" lIns="0" rIns="0" rtlCol="0">
            <a:spAutoFit/>
          </a:bodyPr>
          <a:lstStyle/>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Reduce risk from Pathogen Microorganisms and Mycotoxins</a:t>
            </a:r>
          </a:p>
          <a:p>
            <a:pPr marL="1177391" lvl="2" indent="-342900" defTabSz="685983">
              <a:spcBef>
                <a:spcPts val="450"/>
              </a:spcBef>
              <a:buClr>
                <a:schemeClr val="tx2"/>
              </a:buClr>
              <a:buSzPct val="80000"/>
              <a:buFont typeface="Arial" pitchFamily="34" charset="0"/>
              <a:buChar char="•"/>
              <a:defRPr/>
            </a:pPr>
            <a:r>
              <a:rPr lang="en-US" sz="1600" dirty="0">
                <a:solidFill>
                  <a:schemeClr val="tx2"/>
                </a:solidFill>
                <a:latin typeface="Abadi" panose="020B0604020104020204" pitchFamily="34" charset="0"/>
                <a:cs typeface="Arial" panose="020B0604020202020204" pitchFamily="34" charset="0"/>
              </a:rPr>
              <a:t>Heat treatment for specialty flour  </a:t>
            </a:r>
          </a:p>
          <a:p>
            <a:pPr marL="1177391" lvl="2" indent="-342900" defTabSz="685983">
              <a:spcBef>
                <a:spcPts val="450"/>
              </a:spcBef>
              <a:buClr>
                <a:schemeClr val="tx2"/>
              </a:buClr>
              <a:buSzPct val="80000"/>
              <a:buFont typeface="Arial" pitchFamily="34" charset="0"/>
              <a:buChar char="•"/>
              <a:defRPr/>
            </a:pPr>
            <a:r>
              <a:rPr lang="en-US" sz="1600" dirty="0">
                <a:solidFill>
                  <a:schemeClr val="tx2"/>
                </a:solidFill>
                <a:latin typeface="Abadi" panose="020B0604020104020204" pitchFamily="34" charset="0"/>
                <a:cs typeface="Arial" panose="020B0604020202020204" pitchFamily="34" charset="0"/>
              </a:rPr>
              <a:t>Wheat treatment for more widely used flours  </a:t>
            </a:r>
            <a:r>
              <a:rPr kumimoji="0" lang="en-US" sz="2400"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 </a:t>
            </a: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Increased concern &amp; requirements for testing and removal of allergens such as peanut residue and soy</a:t>
            </a:r>
          </a:p>
          <a:p>
            <a:pPr marL="1177391" lvl="2" indent="-342900" defTabSz="685983">
              <a:spcBef>
                <a:spcPts val="450"/>
              </a:spcBef>
              <a:buClr>
                <a:schemeClr val="tx2"/>
              </a:buClr>
              <a:buSzPct val="80000"/>
              <a:buFont typeface="Arial" pitchFamily="34" charset="0"/>
              <a:buChar char="•"/>
              <a:defRPr/>
            </a:pPr>
            <a:r>
              <a:rPr lang="en-US" sz="1600" dirty="0">
                <a:solidFill>
                  <a:schemeClr val="tx2"/>
                </a:solidFill>
                <a:latin typeface="Abadi" panose="020B0604020104020204" pitchFamily="34" charset="0"/>
                <a:cs typeface="Arial" panose="020B0604020202020204" pitchFamily="34" charset="0"/>
              </a:rPr>
              <a:t>Color sorters are becoming common place in the modern</a:t>
            </a:r>
            <a:br>
              <a:rPr lang="en-US" sz="1600" dirty="0">
                <a:solidFill>
                  <a:schemeClr val="tx2"/>
                </a:solidFill>
                <a:latin typeface="Abadi" panose="020B0604020104020204" pitchFamily="34" charset="0"/>
                <a:cs typeface="Arial" panose="020B0604020202020204" pitchFamily="34" charset="0"/>
              </a:rPr>
            </a:br>
            <a:r>
              <a:rPr lang="en-US" sz="1600" dirty="0">
                <a:solidFill>
                  <a:schemeClr val="tx2"/>
                </a:solidFill>
                <a:latin typeface="Abadi" panose="020B0604020104020204" pitchFamily="34" charset="0"/>
                <a:cs typeface="Arial" panose="020B0604020202020204" pitchFamily="34" charset="0"/>
              </a:rPr>
              <a:t>wheat cleaning system.</a:t>
            </a: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Increased requirements for product and</a:t>
            </a:r>
            <a:br>
              <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br>
            <a:r>
              <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raw material traceability</a:t>
            </a:r>
            <a:endParaRPr kumimoji="0" lang="en-US" sz="32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22636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Food Safety – Foodborne Pathogens</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pic>
        <p:nvPicPr>
          <p:cNvPr id="3" name="Picture 2" descr="A picture containing food, snack food&#10;&#10;Description automatically generated">
            <a:extLst>
              <a:ext uri="{FF2B5EF4-FFF2-40B4-BE49-F238E27FC236}">
                <a16:creationId xmlns="" xmlns:a16="http://schemas.microsoft.com/office/drawing/2014/main" id="{3CD8CB71-125E-4416-ADBB-4AE882FD0983}"/>
              </a:ext>
            </a:extLst>
          </p:cNvPr>
          <p:cNvPicPr>
            <a:picLocks noChangeAspect="1"/>
          </p:cNvPicPr>
          <p:nvPr/>
        </p:nvPicPr>
        <p:blipFill>
          <a:blip r:embed="rId3"/>
          <a:stretch>
            <a:fillRect/>
          </a:stretch>
        </p:blipFill>
        <p:spPr>
          <a:xfrm>
            <a:off x="6291632" y="1698842"/>
            <a:ext cx="5270500" cy="3886200"/>
          </a:xfrm>
          <a:prstGeom prst="rect">
            <a:avLst/>
          </a:prstGeom>
          <a:effectLst>
            <a:softEdge rad="127000"/>
          </a:effectLst>
        </p:spPr>
      </p:pic>
      <p:sp>
        <p:nvSpPr>
          <p:cNvPr id="4" name="TextBox 3">
            <a:extLst>
              <a:ext uri="{FF2B5EF4-FFF2-40B4-BE49-F238E27FC236}">
                <a16:creationId xmlns="" xmlns:a16="http://schemas.microsoft.com/office/drawing/2014/main" id="{9A7492B1-E75A-4A00-B8C7-1229A06F18B9}"/>
              </a:ext>
            </a:extLst>
          </p:cNvPr>
          <p:cNvSpPr txBox="1"/>
          <p:nvPr/>
        </p:nvSpPr>
        <p:spPr>
          <a:xfrm>
            <a:off x="237996" y="1791222"/>
            <a:ext cx="7803714" cy="2862322"/>
          </a:xfrm>
          <a:prstGeom prst="rect">
            <a:avLst/>
          </a:prstGeom>
          <a:noFill/>
        </p:spPr>
        <p:txBody>
          <a:bodyPr wrap="square" lIns="0" rIns="0" rtlCol="0">
            <a:spAutoFit/>
          </a:bodyPr>
          <a:lstStyle/>
          <a:p>
            <a:pPr marL="457200" marR="0">
              <a:spcBef>
                <a:spcPts val="0"/>
              </a:spcBef>
              <a:spcAft>
                <a:spcPts val="0"/>
              </a:spcAft>
            </a:pPr>
            <a:r>
              <a:rPr lang="en-US" sz="3600" b="1" dirty="0">
                <a:solidFill>
                  <a:schemeClr val="tx2"/>
                </a:solidFill>
                <a:latin typeface="Abadi" panose="020B0604020104020204" pitchFamily="34" charset="0"/>
                <a:ea typeface="Calibri" panose="020F0502020204030204" pitchFamily="34" charset="0"/>
              </a:rPr>
              <a:t>Wheat-focused Strategies </a:t>
            </a:r>
            <a:r>
              <a:rPr lang="en-US" sz="3600" b="1" dirty="0">
                <a:solidFill>
                  <a:schemeClr val="tx2"/>
                </a:solidFill>
                <a:effectLst/>
                <a:latin typeface="Abadi" panose="020B0604020104020204" pitchFamily="34" charset="0"/>
                <a:ea typeface="Calibri" panose="020F0502020204030204" pitchFamily="34" charset="0"/>
              </a:rPr>
              <a:t>                </a:t>
            </a:r>
          </a:p>
          <a:p>
            <a:pPr marL="1028700" marR="0" indent="-571500">
              <a:spcBef>
                <a:spcPts val="0"/>
              </a:spcBef>
              <a:spcAft>
                <a:spcPts val="0"/>
              </a:spcAft>
              <a:buFont typeface="Arial" panose="020B0604020202020204" pitchFamily="34" charset="0"/>
              <a:buChar char="•"/>
            </a:pPr>
            <a:r>
              <a:rPr lang="en-US" sz="3600" b="1" dirty="0">
                <a:solidFill>
                  <a:schemeClr val="tx2"/>
                </a:solidFill>
                <a:effectLst/>
                <a:latin typeface="Abadi" panose="020B0604020104020204" pitchFamily="34" charset="0"/>
                <a:ea typeface="Calibri" panose="020F0502020204030204" pitchFamily="34" charset="0"/>
              </a:rPr>
              <a:t>Chlorine</a:t>
            </a:r>
            <a:endParaRPr lang="en-US" sz="3600" b="1" dirty="0">
              <a:solidFill>
                <a:schemeClr val="tx2"/>
              </a:solidFill>
              <a:latin typeface="Abadi" panose="020B0604020104020204" pitchFamily="34" charset="0"/>
              <a:ea typeface="Calibri" panose="020F0502020204030204" pitchFamily="34" charset="0"/>
            </a:endParaRPr>
          </a:p>
          <a:p>
            <a:pPr marL="1028700" marR="0" indent="-571500">
              <a:spcBef>
                <a:spcPts val="0"/>
              </a:spcBef>
              <a:spcAft>
                <a:spcPts val="0"/>
              </a:spcAft>
              <a:buFont typeface="Arial" panose="020B0604020202020204" pitchFamily="34" charset="0"/>
              <a:buChar char="•"/>
            </a:pPr>
            <a:r>
              <a:rPr lang="en-US" sz="3600" b="1" dirty="0">
                <a:solidFill>
                  <a:schemeClr val="tx2"/>
                </a:solidFill>
                <a:effectLst/>
                <a:latin typeface="Abadi" panose="020B0604020104020204" pitchFamily="34" charset="0"/>
                <a:ea typeface="Calibri" panose="020F0502020204030204" pitchFamily="34" charset="0"/>
              </a:rPr>
              <a:t>Ozone</a:t>
            </a:r>
            <a:endParaRPr lang="en-US" sz="3600" b="1" dirty="0">
              <a:solidFill>
                <a:schemeClr val="tx2"/>
              </a:solidFill>
              <a:latin typeface="Abadi" panose="020B0604020104020204" pitchFamily="34" charset="0"/>
              <a:ea typeface="Calibri" panose="020F0502020204030204" pitchFamily="34" charset="0"/>
            </a:endParaRPr>
          </a:p>
          <a:p>
            <a:pPr marL="1028700" marR="0" indent="-571500">
              <a:spcBef>
                <a:spcPts val="0"/>
              </a:spcBef>
              <a:spcAft>
                <a:spcPts val="0"/>
              </a:spcAft>
              <a:buFont typeface="Arial" panose="020B0604020202020204" pitchFamily="34" charset="0"/>
              <a:buChar char="•"/>
            </a:pPr>
            <a:r>
              <a:rPr lang="en-US" sz="3600" b="1" dirty="0">
                <a:solidFill>
                  <a:schemeClr val="tx2"/>
                </a:solidFill>
                <a:effectLst/>
                <a:latin typeface="Abadi" panose="020B0604020104020204" pitchFamily="34" charset="0"/>
                <a:ea typeface="Calibri" panose="020F0502020204030204" pitchFamily="34" charset="0"/>
              </a:rPr>
              <a:t>Lactic Acid</a:t>
            </a:r>
          </a:p>
          <a:p>
            <a:pPr marL="1028700" marR="0" indent="-571500">
              <a:spcBef>
                <a:spcPts val="0"/>
              </a:spcBef>
              <a:spcAft>
                <a:spcPts val="0"/>
              </a:spcAft>
              <a:buFont typeface="Arial" panose="020B0604020202020204" pitchFamily="34" charset="0"/>
              <a:buChar char="•"/>
            </a:pPr>
            <a:r>
              <a:rPr lang="en-US" sz="3600" b="1" dirty="0">
                <a:solidFill>
                  <a:schemeClr val="tx2"/>
                </a:solidFill>
                <a:effectLst/>
                <a:latin typeface="Abadi" panose="020B0604020104020204" pitchFamily="34" charset="0"/>
                <a:ea typeface="Calibri" panose="020F0502020204030204" pitchFamily="34" charset="0"/>
              </a:rPr>
              <a:t>Peracetic Acid (PAA)</a:t>
            </a:r>
            <a:endParaRPr lang="en-US" sz="3600" b="1" dirty="0">
              <a:solidFill>
                <a:schemeClr val="tx2"/>
              </a:solidFill>
              <a:latin typeface="Abadi" panose="020B0604020104020204" pitchFamily="34" charset="0"/>
            </a:endParaRPr>
          </a:p>
        </p:txBody>
      </p:sp>
    </p:spTree>
    <p:extLst>
      <p:ext uri="{BB962C8B-B14F-4D97-AF65-F5344CB8AC3E}">
        <p14:creationId xmlns:p14="http://schemas.microsoft.com/office/powerpoint/2010/main" val="3513424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Food Safety – Foodborne Pathogens</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 xmlns:a16="http://schemas.microsoft.com/office/drawing/2014/main" id="{3CD8CB71-125E-4416-ADBB-4AE882FD098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36082" y="1698842"/>
            <a:ext cx="5181600" cy="3886200"/>
          </a:xfrm>
          <a:prstGeom prst="rect">
            <a:avLst/>
          </a:prstGeom>
          <a:effectLst>
            <a:softEdge rad="63500"/>
          </a:effectLst>
        </p:spPr>
      </p:pic>
      <p:sp>
        <p:nvSpPr>
          <p:cNvPr id="4" name="TextBox 3">
            <a:extLst>
              <a:ext uri="{FF2B5EF4-FFF2-40B4-BE49-F238E27FC236}">
                <a16:creationId xmlns="" xmlns:a16="http://schemas.microsoft.com/office/drawing/2014/main" id="{9A7492B1-E75A-4A00-B8C7-1229A06F18B9}"/>
              </a:ext>
            </a:extLst>
          </p:cNvPr>
          <p:cNvSpPr txBox="1"/>
          <p:nvPr/>
        </p:nvSpPr>
        <p:spPr>
          <a:xfrm>
            <a:off x="237996" y="1791222"/>
            <a:ext cx="8968634" cy="2308324"/>
          </a:xfrm>
          <a:prstGeom prst="rect">
            <a:avLst/>
          </a:prstGeom>
          <a:noFill/>
        </p:spPr>
        <p:txBody>
          <a:bodyPr wrap="square" lIns="0" rIns="0" rtlCol="0">
            <a:spAutoFit/>
          </a:bodyPr>
          <a:lstStyle/>
          <a:p>
            <a:pPr marL="457200" marR="0">
              <a:spcBef>
                <a:spcPts val="0"/>
              </a:spcBef>
              <a:spcAft>
                <a:spcPts val="0"/>
              </a:spcAft>
            </a:pPr>
            <a:r>
              <a:rPr lang="en-US" sz="3600" b="1" dirty="0">
                <a:solidFill>
                  <a:schemeClr val="tx2"/>
                </a:solidFill>
                <a:latin typeface="Abadi" panose="020B0604020104020204" pitchFamily="34" charset="0"/>
                <a:ea typeface="Calibri" panose="020F0502020204030204" pitchFamily="34" charset="0"/>
              </a:rPr>
              <a:t>Finished Product Strategies </a:t>
            </a:r>
            <a:r>
              <a:rPr lang="en-US" sz="3600" b="1" dirty="0">
                <a:solidFill>
                  <a:schemeClr val="tx2"/>
                </a:solidFill>
                <a:effectLst/>
                <a:latin typeface="Abadi" panose="020B0604020104020204" pitchFamily="34" charset="0"/>
                <a:ea typeface="Calibri" panose="020F0502020204030204" pitchFamily="34" charset="0"/>
              </a:rPr>
              <a:t>                </a:t>
            </a:r>
            <a:endParaRPr lang="en-US" sz="3600" b="1" dirty="0">
              <a:solidFill>
                <a:schemeClr val="tx2"/>
              </a:solidFill>
              <a:latin typeface="Abadi" panose="020B0604020104020204" pitchFamily="34" charset="0"/>
              <a:ea typeface="Calibri" panose="020F0502020204030204" pitchFamily="34" charset="0"/>
            </a:endParaRPr>
          </a:p>
          <a:p>
            <a:pPr marL="1028700" marR="0" indent="-571500">
              <a:spcBef>
                <a:spcPts val="0"/>
              </a:spcBef>
              <a:spcAft>
                <a:spcPts val="0"/>
              </a:spcAft>
              <a:buFont typeface="Arial" panose="020B0604020202020204" pitchFamily="34" charset="0"/>
              <a:buChar char="•"/>
            </a:pPr>
            <a:r>
              <a:rPr lang="en-US" sz="3600" b="1" dirty="0">
                <a:solidFill>
                  <a:schemeClr val="tx2"/>
                </a:solidFill>
                <a:latin typeface="Abadi" panose="020B0604020104020204" pitchFamily="34" charset="0"/>
                <a:ea typeface="Calibri" panose="020F0502020204030204" pitchFamily="34" charset="0"/>
              </a:rPr>
              <a:t>Flour Performance</a:t>
            </a:r>
          </a:p>
          <a:p>
            <a:pPr marL="1028700" marR="0" indent="-571500">
              <a:spcBef>
                <a:spcPts val="0"/>
              </a:spcBef>
              <a:spcAft>
                <a:spcPts val="0"/>
              </a:spcAft>
              <a:buFont typeface="Arial" panose="020B0604020202020204" pitchFamily="34" charset="0"/>
              <a:buChar char="•"/>
            </a:pPr>
            <a:r>
              <a:rPr lang="en-US" sz="3600" b="1" dirty="0">
                <a:solidFill>
                  <a:schemeClr val="tx2"/>
                </a:solidFill>
                <a:effectLst/>
                <a:latin typeface="Abadi" panose="020B0604020104020204" pitchFamily="34" charset="0"/>
                <a:ea typeface="Calibri" panose="020F0502020204030204" pitchFamily="34" charset="0"/>
              </a:rPr>
              <a:t>Heat Treatment</a:t>
            </a:r>
            <a:endParaRPr lang="en-US" sz="3600" b="1" dirty="0">
              <a:solidFill>
                <a:schemeClr val="tx2"/>
              </a:solidFill>
              <a:latin typeface="Abadi" panose="020B0604020104020204" pitchFamily="34" charset="0"/>
              <a:ea typeface="Calibri" panose="020F0502020204030204" pitchFamily="34" charset="0"/>
            </a:endParaRPr>
          </a:p>
          <a:p>
            <a:pPr marL="1028700" marR="0" indent="-571500">
              <a:spcBef>
                <a:spcPts val="0"/>
              </a:spcBef>
              <a:spcAft>
                <a:spcPts val="0"/>
              </a:spcAft>
              <a:buFont typeface="Arial" panose="020B0604020202020204" pitchFamily="34" charset="0"/>
              <a:buChar char="•"/>
            </a:pPr>
            <a:r>
              <a:rPr lang="en-US" sz="3600" b="1" dirty="0">
                <a:solidFill>
                  <a:schemeClr val="tx2"/>
                </a:solidFill>
                <a:effectLst/>
                <a:latin typeface="Abadi" panose="020B0604020104020204" pitchFamily="34" charset="0"/>
                <a:ea typeface="Calibri" panose="020F0502020204030204" pitchFamily="34" charset="0"/>
              </a:rPr>
              <a:t>High-pressure Processing</a:t>
            </a:r>
          </a:p>
        </p:txBody>
      </p:sp>
    </p:spTree>
    <p:extLst>
      <p:ext uri="{BB962C8B-B14F-4D97-AF65-F5344CB8AC3E}">
        <p14:creationId xmlns:p14="http://schemas.microsoft.com/office/powerpoint/2010/main" val="25941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41610" y="2274967"/>
            <a:ext cx="4573489" cy="2751522"/>
          </a:xfrm>
          <a:prstGeom prst="rect">
            <a:avLst/>
          </a:prstGeom>
          <a:noFill/>
        </p:spPr>
        <p:txBody>
          <a:bodyPr wrap="square" lIns="0" rIns="0" rtlCol="0">
            <a:spAutoFit/>
          </a:bodyPr>
          <a:lstStyle/>
          <a:p>
            <a:pPr>
              <a:lnSpc>
                <a:spcPct val="90000"/>
              </a:lnSpc>
            </a:pPr>
            <a:r>
              <a:rPr lang="en-US" sz="3200" dirty="0">
                <a:solidFill>
                  <a:schemeClr val="tx2"/>
                </a:solidFill>
                <a:latin typeface="Abadi" panose="020B0604020104020204" pitchFamily="34" charset="0"/>
              </a:rPr>
              <a:t>Digitization and technological advances are paving the way for remote troubleshooting by expert technicians. </a:t>
            </a:r>
          </a:p>
          <a:p>
            <a:pPr>
              <a:lnSpc>
                <a:spcPct val="90000"/>
              </a:lnSpc>
            </a:pPr>
            <a:endParaRPr lang="en-US" sz="3200" dirty="0">
              <a:solidFill>
                <a:schemeClr val="tx2"/>
              </a:solidFill>
              <a:latin typeface="Abadi" panose="020B0604020104020204" pitchFamily="34" charset="0"/>
            </a:endParaRPr>
          </a:p>
        </p:txBody>
      </p:sp>
      <p:pic>
        <p:nvPicPr>
          <p:cNvPr id="6" name="Picture 5">
            <a:extLst>
              <a:ext uri="{FF2B5EF4-FFF2-40B4-BE49-F238E27FC236}">
                <a16:creationId xmlns="" xmlns:a16="http://schemas.microsoft.com/office/drawing/2014/main" id="{72AE6C59-0B5D-449E-8D09-D2832F428A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112" y="1390513"/>
            <a:ext cx="6730278" cy="4520430"/>
          </a:xfrm>
          <a:prstGeom prst="rect">
            <a:avLst/>
          </a:prstGeom>
        </p:spPr>
      </p:pic>
      <p:sp>
        <p:nvSpPr>
          <p:cNvPr id="2" name="TextBox 1">
            <a:extLst>
              <a:ext uri="{FF2B5EF4-FFF2-40B4-BE49-F238E27FC236}">
                <a16:creationId xmlns="" xmlns:a16="http://schemas.microsoft.com/office/drawing/2014/main" id="{7EEF4B31-436C-46A4-8EC7-F3DEBBE1F605}"/>
              </a:ext>
            </a:extLst>
          </p:cNvPr>
          <p:cNvSpPr txBox="1"/>
          <p:nvPr/>
        </p:nvSpPr>
        <p:spPr>
          <a:xfrm>
            <a:off x="4863314" y="5910943"/>
            <a:ext cx="6730278" cy="369332"/>
          </a:xfrm>
          <a:prstGeom prst="rect">
            <a:avLst/>
          </a:prstGeom>
          <a:noFill/>
        </p:spPr>
        <p:txBody>
          <a:bodyPr wrap="square" rtlCol="0">
            <a:spAutoFit/>
          </a:bodyPr>
          <a:lstStyle/>
          <a:p>
            <a:pPr algn="ctr"/>
            <a:r>
              <a:rPr lang="en-US" dirty="0" err="1">
                <a:solidFill>
                  <a:schemeClr val="tx2"/>
                </a:solidFill>
                <a:latin typeface="Abadi" panose="020B0604020104020204" pitchFamily="34" charset="0"/>
              </a:rPr>
              <a:t>Buhlervision</a:t>
            </a:r>
            <a:endParaRPr lang="en-US" dirty="0">
              <a:solidFill>
                <a:schemeClr val="tx2"/>
              </a:solidFill>
              <a:latin typeface="Abadi" panose="020B0604020104020204" pitchFamily="34" charset="0"/>
            </a:endParaRPr>
          </a:p>
        </p:txBody>
      </p:sp>
    </p:spTree>
    <p:extLst>
      <p:ext uri="{BB962C8B-B14F-4D97-AF65-F5344CB8AC3E}">
        <p14:creationId xmlns:p14="http://schemas.microsoft.com/office/powerpoint/2010/main" val="36413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Milling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98408" y="1390513"/>
            <a:ext cx="6730280" cy="4234493"/>
          </a:xfrm>
          <a:prstGeom prst="rect">
            <a:avLst/>
          </a:prstGeom>
          <a:noFill/>
        </p:spPr>
        <p:txBody>
          <a:bodyPr wrap="square" lIns="0" rIns="0" rtlCol="0">
            <a:spAutoFit/>
          </a:bodyPr>
          <a:lstStyle/>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2400" b="1" dirty="0">
                <a:solidFill>
                  <a:schemeClr val="tx2"/>
                </a:solidFill>
                <a:latin typeface="Abadi" panose="020B0604020104020204" pitchFamily="34" charset="0"/>
                <a:cs typeface="Arial" panose="020B0604020202020204" pitchFamily="34" charset="0"/>
              </a:rPr>
              <a:t>Increased Automation and Data Analysis </a:t>
            </a:r>
            <a:endPar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endParaRP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Plant/machine Design </a:t>
            </a:r>
          </a:p>
          <a:p>
            <a:pPr marL="1177391" lvl="2" indent="-342900" defTabSz="685983">
              <a:spcBef>
                <a:spcPts val="450"/>
              </a:spcBef>
              <a:buClr>
                <a:schemeClr val="tx2"/>
              </a:buClr>
              <a:buSzPct val="80000"/>
              <a:buFont typeface="Arial" pitchFamily="34" charset="0"/>
              <a:buChar char="•"/>
              <a:defRPr/>
            </a:pPr>
            <a:r>
              <a:rPr lang="en-US" sz="2400" b="1" dirty="0">
                <a:solidFill>
                  <a:schemeClr val="tx2"/>
                </a:solidFill>
                <a:latin typeface="Abadi" panose="020B0604020104020204" pitchFamily="34" charset="0"/>
                <a:cs typeface="Arial" panose="020B0604020202020204" pitchFamily="34" charset="0"/>
              </a:rPr>
              <a:t>Energy Efficient/Sustainable Energy</a:t>
            </a:r>
          </a:p>
          <a:p>
            <a:pPr marL="1634591" lvl="3" indent="-342900" defTabSz="685983">
              <a:spcBef>
                <a:spcPts val="450"/>
              </a:spcBef>
              <a:buClr>
                <a:schemeClr val="tx2"/>
              </a:buClr>
              <a:buSzPct val="80000"/>
              <a:buFont typeface="Arial" pitchFamily="34" charset="0"/>
              <a:buChar char="•"/>
              <a:defRPr/>
            </a:pPr>
            <a:r>
              <a:rPr lang="en-US" sz="2400" dirty="0">
                <a:solidFill>
                  <a:schemeClr val="tx2"/>
                </a:solidFill>
                <a:latin typeface="Abadi" panose="020B0604020104020204" pitchFamily="34" charset="0"/>
                <a:cs typeface="Arial" panose="020B0604020202020204" pitchFamily="34" charset="0"/>
              </a:rPr>
              <a:t>Natural Gas Delivery Trucks, Electric Rail Switchyard Locomotives</a:t>
            </a:r>
          </a:p>
          <a:p>
            <a:pPr marL="1634591" lvl="3" indent="-342900" defTabSz="685983">
              <a:spcBef>
                <a:spcPts val="450"/>
              </a:spcBef>
              <a:buClr>
                <a:schemeClr val="tx2"/>
              </a:buClr>
              <a:buSzPct val="80000"/>
              <a:buFont typeface="Arial" pitchFamily="34" charset="0"/>
              <a:buChar char="•"/>
              <a:defRPr/>
            </a:pPr>
            <a:r>
              <a:rPr lang="en-US" sz="2400" dirty="0">
                <a:solidFill>
                  <a:schemeClr val="tx2"/>
                </a:solidFill>
                <a:latin typeface="Abadi" panose="020B0604020104020204" pitchFamily="34" charset="0"/>
                <a:cs typeface="Arial" panose="020B0604020202020204" pitchFamily="34" charset="0"/>
              </a:rPr>
              <a:t>Solar and Wind Generation</a:t>
            </a:r>
          </a:p>
          <a:p>
            <a:pPr marL="1177391" lvl="2" indent="-342900" defTabSz="685983">
              <a:spcBef>
                <a:spcPts val="450"/>
              </a:spcBef>
              <a:buClr>
                <a:schemeClr val="tx2"/>
              </a:buClr>
              <a:buSzPct val="80000"/>
              <a:buFont typeface="Arial" pitchFamily="34" charset="0"/>
              <a:buChar char="•"/>
              <a:defRPr/>
            </a:pPr>
            <a:r>
              <a:rPr kumimoji="0" lang="en-US" sz="2400" b="1"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Regenerative </a:t>
            </a:r>
          </a:p>
          <a:p>
            <a:pPr marL="1634591" lvl="3" indent="-342900" defTabSz="685983">
              <a:spcBef>
                <a:spcPts val="450"/>
              </a:spcBef>
              <a:buClr>
                <a:schemeClr val="tx2"/>
              </a:buClr>
              <a:buSzPct val="80000"/>
              <a:buFont typeface="Arial" pitchFamily="34" charset="0"/>
              <a:buChar char="•"/>
              <a:defRPr/>
            </a:pPr>
            <a:r>
              <a:rPr kumimoji="0" lang="en-US" sz="2400" i="0" u="none" strike="noStrike" kern="1200" cap="none" spc="0" normalizeH="0" baseline="0" noProof="0" dirty="0" err="1">
                <a:ln>
                  <a:noFill/>
                </a:ln>
                <a:solidFill>
                  <a:schemeClr val="tx2"/>
                </a:solidFill>
                <a:effectLst/>
                <a:uLnTx/>
                <a:uFillTx/>
                <a:latin typeface="Abadi" panose="020B0604020104020204" pitchFamily="34" charset="0"/>
                <a:cs typeface="Arial" panose="020B0604020202020204" pitchFamily="34" charset="0"/>
              </a:rPr>
              <a:t>Omas</a:t>
            </a:r>
            <a:r>
              <a:rPr kumimoji="0" lang="en-US" sz="2400"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 </a:t>
            </a:r>
            <a:r>
              <a:rPr kumimoji="0" lang="en-US" sz="2400" i="0" u="none" strike="noStrike" kern="1200" cap="none" spc="0" normalizeH="0" baseline="0" noProof="0" dirty="0" err="1">
                <a:ln>
                  <a:noFill/>
                </a:ln>
                <a:solidFill>
                  <a:schemeClr val="tx2"/>
                </a:solidFill>
                <a:effectLst/>
                <a:uLnTx/>
                <a:uFillTx/>
                <a:latin typeface="Abadi" panose="020B0604020104020204" pitchFamily="34" charset="0"/>
                <a:cs typeface="Arial" panose="020B0604020202020204" pitchFamily="34" charset="0"/>
              </a:rPr>
              <a:t>Rollermill</a:t>
            </a:r>
            <a:r>
              <a:rPr kumimoji="0" lang="en-US" sz="2400"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 Buhler and </a:t>
            </a:r>
            <a:r>
              <a:rPr kumimoji="0" lang="en-US" sz="2400" i="0" u="none" strike="noStrike" kern="1200" cap="none" spc="0" normalizeH="0" baseline="0" noProof="0" dirty="0" err="1">
                <a:ln>
                  <a:noFill/>
                </a:ln>
                <a:solidFill>
                  <a:schemeClr val="tx2"/>
                </a:solidFill>
                <a:effectLst/>
                <a:uLnTx/>
                <a:uFillTx/>
                <a:latin typeface="Abadi" panose="020B0604020104020204" pitchFamily="34" charset="0"/>
                <a:cs typeface="Arial" panose="020B0604020202020204" pitchFamily="34" charset="0"/>
              </a:rPr>
              <a:t>swisca</a:t>
            </a:r>
            <a:r>
              <a:rPr kumimoji="0" lang="en-US" sz="2400"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 Scales</a:t>
            </a:r>
          </a:p>
          <a:p>
            <a:pPr marL="1634591" lvl="3" indent="-342900" defTabSz="685983">
              <a:spcBef>
                <a:spcPts val="450"/>
              </a:spcBef>
              <a:buClr>
                <a:schemeClr val="tx2"/>
              </a:buClr>
              <a:buSzPct val="80000"/>
              <a:buFont typeface="Arial" pitchFamily="34" charset="0"/>
              <a:buChar char="•"/>
              <a:defRPr/>
            </a:pPr>
            <a:r>
              <a:rPr lang="en-US" sz="2400" dirty="0">
                <a:solidFill>
                  <a:schemeClr val="tx2"/>
                </a:solidFill>
                <a:latin typeface="Abadi" panose="020B0604020104020204" pitchFamily="34" charset="0"/>
                <a:cs typeface="Arial" panose="020B0604020202020204" pitchFamily="34" charset="0"/>
              </a:rPr>
              <a:t>Mechanical vs. Pneumatic</a:t>
            </a:r>
          </a:p>
        </p:txBody>
      </p:sp>
      <p:pic>
        <p:nvPicPr>
          <p:cNvPr id="9" name="Picture 8" descr="A close-up of a sewing machine&#10;&#10;Description automatically generated with medium confidence">
            <a:extLst>
              <a:ext uri="{FF2B5EF4-FFF2-40B4-BE49-F238E27FC236}">
                <a16:creationId xmlns="" xmlns:a16="http://schemas.microsoft.com/office/drawing/2014/main" id="{7A7438BE-BF0A-459A-8284-BEAD7E05FE3E}"/>
              </a:ext>
            </a:extLst>
          </p:cNvPr>
          <p:cNvPicPr>
            <a:picLocks noChangeAspect="1"/>
          </p:cNvPicPr>
          <p:nvPr/>
        </p:nvPicPr>
        <p:blipFill>
          <a:blip r:embed="rId3"/>
          <a:stretch>
            <a:fillRect/>
          </a:stretch>
        </p:blipFill>
        <p:spPr>
          <a:xfrm>
            <a:off x="7123751" y="1524708"/>
            <a:ext cx="4469841" cy="4863492"/>
          </a:xfrm>
          <a:prstGeom prst="rect">
            <a:avLst/>
          </a:prstGeom>
        </p:spPr>
      </p:pic>
    </p:spTree>
    <p:extLst>
      <p:ext uri="{BB962C8B-B14F-4D97-AF65-F5344CB8AC3E}">
        <p14:creationId xmlns:p14="http://schemas.microsoft.com/office/powerpoint/2010/main" val="2293477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Milling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pic>
        <p:nvPicPr>
          <p:cNvPr id="5" name="Picture 4" descr="A picture containing sky, ground, outdoor, stone&#10;&#10;Description automatically generated">
            <a:extLst>
              <a:ext uri="{FF2B5EF4-FFF2-40B4-BE49-F238E27FC236}">
                <a16:creationId xmlns="" xmlns:a16="http://schemas.microsoft.com/office/drawing/2014/main" id="{5A8CAC8D-DC97-4198-BEB9-7363578CA9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9258" y="1390513"/>
            <a:ext cx="4081131" cy="3060849"/>
          </a:xfrm>
          <a:prstGeom prst="rect">
            <a:avLst/>
          </a:prstGeom>
        </p:spPr>
      </p:pic>
      <p:sp>
        <p:nvSpPr>
          <p:cNvPr id="4" name="TextBox 3">
            <a:extLst>
              <a:ext uri="{FF2B5EF4-FFF2-40B4-BE49-F238E27FC236}">
                <a16:creationId xmlns="" xmlns:a16="http://schemas.microsoft.com/office/drawing/2014/main" id="{9A7492B1-E75A-4A00-B8C7-1229A06F18B9}"/>
              </a:ext>
            </a:extLst>
          </p:cNvPr>
          <p:cNvSpPr txBox="1"/>
          <p:nvPr/>
        </p:nvSpPr>
        <p:spPr>
          <a:xfrm>
            <a:off x="598408" y="1390513"/>
            <a:ext cx="6730280" cy="1328569"/>
          </a:xfrm>
          <a:prstGeom prst="rect">
            <a:avLst/>
          </a:prstGeom>
          <a:noFill/>
        </p:spPr>
        <p:txBody>
          <a:bodyPr wrap="square" lIns="0" rIns="0" rtlCol="0">
            <a:spAutoFit/>
          </a:bodyPr>
          <a:lstStyle/>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2400" b="1" dirty="0">
                <a:solidFill>
                  <a:schemeClr val="tx2"/>
                </a:solidFill>
                <a:latin typeface="Abadi" panose="020B0604020104020204" pitchFamily="34" charset="0"/>
                <a:cs typeface="Arial" panose="020B0604020202020204" pitchFamily="34" charset="0"/>
              </a:rPr>
              <a:t>Wind Power</a:t>
            </a: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2400" b="1" dirty="0">
                <a:solidFill>
                  <a:schemeClr val="tx2"/>
                </a:solidFill>
                <a:latin typeface="Abadi" panose="020B0604020104020204" pitchFamily="34" charset="0"/>
                <a:cs typeface="Arial" panose="020B0604020202020204" pitchFamily="34" charset="0"/>
              </a:rPr>
              <a:t>Solar Power</a:t>
            </a: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2400" b="1" dirty="0">
                <a:solidFill>
                  <a:schemeClr val="tx2"/>
                </a:solidFill>
                <a:latin typeface="Abadi" panose="020B0604020104020204" pitchFamily="34" charset="0"/>
                <a:cs typeface="Arial" panose="020B0604020202020204" pitchFamily="34" charset="0"/>
              </a:rPr>
              <a:t>Purchasing Green Energy (RECs)</a:t>
            </a:r>
          </a:p>
        </p:txBody>
      </p:sp>
      <p:pic>
        <p:nvPicPr>
          <p:cNvPr id="7" name="Picture 6" descr="Diagram&#10;&#10;Description automatically generated">
            <a:extLst>
              <a:ext uri="{FF2B5EF4-FFF2-40B4-BE49-F238E27FC236}">
                <a16:creationId xmlns="" xmlns:a16="http://schemas.microsoft.com/office/drawing/2014/main" id="{04E2FC05-4825-47C2-97F2-602DBFB7C1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7491" y="2853277"/>
            <a:ext cx="3757021" cy="3712447"/>
          </a:xfrm>
          <a:prstGeom prst="rect">
            <a:avLst/>
          </a:prstGeom>
        </p:spPr>
      </p:pic>
      <p:pic>
        <p:nvPicPr>
          <p:cNvPr id="6" name="Picture 5" descr="A picture containing ground, outdoor&#10;&#10;Description automatically generated">
            <a:extLst>
              <a:ext uri="{FF2B5EF4-FFF2-40B4-BE49-F238E27FC236}">
                <a16:creationId xmlns="" xmlns:a16="http://schemas.microsoft.com/office/drawing/2014/main" id="{8BF0C186-404E-4819-9104-451DB1E2DBF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7478" y="3001282"/>
            <a:ext cx="3405682" cy="2361127"/>
          </a:xfrm>
          <a:prstGeom prst="rect">
            <a:avLst/>
          </a:prstGeom>
        </p:spPr>
      </p:pic>
    </p:spTree>
    <p:extLst>
      <p:ext uri="{BB962C8B-B14F-4D97-AF65-F5344CB8AC3E}">
        <p14:creationId xmlns:p14="http://schemas.microsoft.com/office/powerpoint/2010/main" val="1033219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40925" cy="640080"/>
          </a:xfrm>
        </p:spPr>
        <p:txBody>
          <a:bodyPr>
            <a:noAutofit/>
          </a:bodyPr>
          <a:lstStyle/>
          <a:p>
            <a:r>
              <a:rPr lang="en-US" sz="4000" cap="small" dirty="0">
                <a:solidFill>
                  <a:schemeClr val="accent2"/>
                </a:solidFill>
                <a:latin typeface="Aharoni" panose="02010803020104030203" pitchFamily="2" charset="-79"/>
                <a:cs typeface="Aharoni" panose="02010803020104030203" pitchFamily="2" charset="-79"/>
              </a:rPr>
              <a:t>Trends – Milling Technology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 xmlns:a16="http://schemas.microsoft.com/office/drawing/2014/main" id="{9A7492B1-E75A-4A00-B8C7-1229A06F18B9}"/>
              </a:ext>
            </a:extLst>
          </p:cNvPr>
          <p:cNvSpPr txBox="1"/>
          <p:nvPr/>
        </p:nvSpPr>
        <p:spPr>
          <a:xfrm>
            <a:off x="598408" y="1390513"/>
            <a:ext cx="10963724" cy="4760278"/>
          </a:xfrm>
          <a:prstGeom prst="rect">
            <a:avLst/>
          </a:prstGeom>
          <a:noFill/>
        </p:spPr>
        <p:txBody>
          <a:bodyPr wrap="square" lIns="0" rIns="0" rtlCol="0">
            <a:spAutoFit/>
          </a:bodyPr>
          <a:lstStyle/>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3600" b="1" dirty="0">
                <a:solidFill>
                  <a:schemeClr val="tx2"/>
                </a:solidFill>
                <a:latin typeface="Abadi" panose="020B0604020104020204" pitchFamily="34" charset="0"/>
                <a:cs typeface="Arial" panose="020B0604020202020204" pitchFamily="34" charset="0"/>
              </a:rPr>
              <a:t>Fewer Employees, More Automation </a:t>
            </a:r>
          </a:p>
          <a:p>
            <a:pPr marL="720191" marR="0" lvl="1" indent="-342900" algn="l" defTabSz="685983" rtl="0" eaLnBrk="1" fontAlgn="auto" latinLnBrk="0" hangingPunct="1">
              <a:lnSpc>
                <a:spcPct val="100000"/>
              </a:lnSpc>
              <a:spcBef>
                <a:spcPts val="450"/>
              </a:spcBef>
              <a:spcAft>
                <a:spcPts val="0"/>
              </a:spcAft>
              <a:buClr>
                <a:schemeClr val="tx2"/>
              </a:buClr>
              <a:buSzPct val="80000"/>
              <a:buFont typeface="Arial" pitchFamily="34" charset="0"/>
              <a:buChar char="•"/>
              <a:tabLst/>
              <a:defRPr/>
            </a:pPr>
            <a:r>
              <a:rPr lang="en-US" sz="3600" b="1" dirty="0">
                <a:solidFill>
                  <a:schemeClr val="tx2"/>
                </a:solidFill>
                <a:latin typeface="Abadi" panose="020B0604020104020204" pitchFamily="34" charset="0"/>
                <a:cs typeface="Arial" panose="020B0604020202020204" pitchFamily="34" charset="0"/>
              </a:rPr>
              <a:t>Less Plant Downtime for Maintenance </a:t>
            </a:r>
          </a:p>
          <a:p>
            <a:pPr marL="1177391" lvl="2" indent="-342900" defTabSz="685983">
              <a:spcBef>
                <a:spcPts val="450"/>
              </a:spcBef>
              <a:buClr>
                <a:schemeClr val="tx2"/>
              </a:buClr>
              <a:buSzPct val="80000"/>
              <a:buFont typeface="Arial" pitchFamily="34" charset="0"/>
              <a:buChar char="•"/>
              <a:defRPr/>
            </a:pPr>
            <a:r>
              <a:rPr lang="en-US" sz="2400" b="1" dirty="0">
                <a:solidFill>
                  <a:schemeClr val="tx2"/>
                </a:solidFill>
                <a:latin typeface="Abadi" panose="020B0604020104020204" pitchFamily="34" charset="0"/>
                <a:cs typeface="Arial" panose="020B0604020202020204" pitchFamily="34" charset="0"/>
              </a:rPr>
              <a:t>Larger mills are being designed to allow partial stoppages for maintenance</a:t>
            </a:r>
          </a:p>
          <a:p>
            <a:pPr marL="1177391" lvl="2" indent="-342900" defTabSz="685983">
              <a:spcBef>
                <a:spcPts val="450"/>
              </a:spcBef>
              <a:buClr>
                <a:schemeClr val="tx2"/>
              </a:buClr>
              <a:buSzPct val="80000"/>
              <a:buFont typeface="Arial" pitchFamily="34" charset="0"/>
              <a:buChar char="•"/>
              <a:defRPr/>
            </a:pPr>
            <a:r>
              <a:rPr lang="en-US" sz="2400" b="1" dirty="0">
                <a:solidFill>
                  <a:schemeClr val="tx2"/>
                </a:solidFill>
                <a:latin typeface="Abadi" panose="020B0604020104020204" pitchFamily="34" charset="0"/>
                <a:cs typeface="Arial" panose="020B0604020202020204" pitchFamily="34" charset="0"/>
              </a:rPr>
              <a:t>Machines designed for longer life and less maintenance</a:t>
            </a:r>
          </a:p>
          <a:p>
            <a:pPr marL="1177391" lvl="2" indent="-342900" defTabSz="685983">
              <a:spcBef>
                <a:spcPts val="450"/>
              </a:spcBef>
              <a:buClr>
                <a:schemeClr val="tx2"/>
              </a:buClr>
              <a:buSzPct val="80000"/>
              <a:buFont typeface="Arial" pitchFamily="34" charset="0"/>
              <a:buChar char="•"/>
              <a:defRPr/>
            </a:pPr>
            <a:r>
              <a:rPr lang="en-US" sz="2400" b="1" dirty="0">
                <a:solidFill>
                  <a:schemeClr val="tx2"/>
                </a:solidFill>
                <a:latin typeface="Abadi" panose="020B0604020104020204" pitchFamily="34" charset="0"/>
                <a:cs typeface="Arial" panose="020B0604020202020204" pitchFamily="34" charset="0"/>
              </a:rPr>
              <a:t>Internet connection, IoT and remote troubleshooting built into machine controls</a:t>
            </a:r>
          </a:p>
          <a:p>
            <a:pPr marL="1177391" lvl="2" indent="-342900" defTabSz="685983">
              <a:spcBef>
                <a:spcPts val="450"/>
              </a:spcBef>
              <a:buClr>
                <a:schemeClr val="tx2"/>
              </a:buClr>
              <a:buSzPct val="80000"/>
              <a:buFont typeface="Arial" pitchFamily="34" charset="0"/>
              <a:buChar char="•"/>
              <a:defRPr/>
            </a:pPr>
            <a:r>
              <a:rPr lang="en-US" sz="2400" b="1" dirty="0">
                <a:solidFill>
                  <a:schemeClr val="tx2"/>
                </a:solidFill>
                <a:latin typeface="Abadi" panose="020B0604020104020204" pitchFamily="34" charset="0"/>
                <a:cs typeface="Arial" panose="020B0604020202020204" pitchFamily="34" charset="0"/>
              </a:rPr>
              <a:t>Advanced tools allow for conditioned-based rather than time-based replacement</a:t>
            </a:r>
          </a:p>
          <a:p>
            <a:pPr marL="1577441" lvl="3" indent="-285750" defTabSz="685983">
              <a:spcBef>
                <a:spcPts val="450"/>
              </a:spcBef>
              <a:buClr>
                <a:schemeClr val="tx2"/>
              </a:buClr>
              <a:buSzPct val="80000"/>
              <a:buFont typeface="Arial" panose="020B0604020202020204" pitchFamily="34" charset="0"/>
              <a:buChar char="•"/>
              <a:defRPr/>
            </a:pPr>
            <a:r>
              <a:rPr kumimoji="0" lang="en-US" i="0" u="none" strike="noStrike" kern="1200" cap="none" spc="0" normalizeH="0" baseline="0" noProof="0" dirty="0">
                <a:ln>
                  <a:noFill/>
                </a:ln>
                <a:solidFill>
                  <a:schemeClr val="tx2"/>
                </a:solidFill>
                <a:effectLst/>
                <a:uLnTx/>
                <a:uFillTx/>
                <a:latin typeface="Abadi" panose="020B0604020104020204" pitchFamily="34" charset="0"/>
                <a:cs typeface="Arial" panose="020B0604020202020204" pitchFamily="34" charset="0"/>
              </a:rPr>
              <a:t>Roll corrugation measurement </a:t>
            </a:r>
          </a:p>
          <a:p>
            <a:pPr marL="1577441" lvl="3" indent="-285750" defTabSz="685983">
              <a:spcBef>
                <a:spcPts val="450"/>
              </a:spcBef>
              <a:buClr>
                <a:schemeClr val="tx2"/>
              </a:buClr>
              <a:buSzPct val="80000"/>
              <a:buFont typeface="Arial" panose="020B0604020202020204" pitchFamily="34" charset="0"/>
              <a:buChar char="•"/>
              <a:defRPr/>
            </a:pPr>
            <a:r>
              <a:rPr lang="en-US" dirty="0">
                <a:solidFill>
                  <a:schemeClr val="tx2"/>
                </a:solidFill>
                <a:latin typeface="Abadi" panose="020B0604020104020204" pitchFamily="34" charset="0"/>
                <a:cs typeface="Arial" panose="020B0604020202020204" pitchFamily="34" charset="0"/>
              </a:rPr>
              <a:t>Vibration and Ultrasonic analysis for bearings and mechanical power transmission</a:t>
            </a:r>
          </a:p>
          <a:p>
            <a:pPr marL="1577441" lvl="3" indent="-285750" defTabSz="685983">
              <a:spcBef>
                <a:spcPts val="450"/>
              </a:spcBef>
              <a:buClr>
                <a:schemeClr val="tx2"/>
              </a:buClr>
              <a:buSzPct val="80000"/>
              <a:buFont typeface="Arial" panose="020B0604020202020204" pitchFamily="34" charset="0"/>
              <a:buChar char="•"/>
              <a:defRPr/>
            </a:pPr>
            <a:r>
              <a:rPr lang="en-US" dirty="0">
                <a:solidFill>
                  <a:schemeClr val="tx2"/>
                </a:solidFill>
                <a:latin typeface="Abadi" panose="020B0604020104020204" pitchFamily="34" charset="0"/>
                <a:cs typeface="Arial" panose="020B0604020202020204" pitchFamily="34" charset="0"/>
              </a:rPr>
              <a:t>Infrared analysis of electrical components</a:t>
            </a:r>
            <a:r>
              <a:rPr lang="en-US" sz="1200" dirty="0">
                <a:solidFill>
                  <a:schemeClr val="tx2"/>
                </a:solidFill>
                <a:latin typeface="Abadi" panose="020B0604020104020204" pitchFamily="34" charset="0"/>
                <a:cs typeface="Arial" panose="020B0604020202020204" pitchFamily="34" charset="0"/>
              </a:rPr>
              <a:t> </a:t>
            </a:r>
          </a:p>
        </p:txBody>
      </p:sp>
    </p:spTree>
    <p:extLst>
      <p:ext uri="{BB962C8B-B14F-4D97-AF65-F5344CB8AC3E}">
        <p14:creationId xmlns:p14="http://schemas.microsoft.com/office/powerpoint/2010/main" val="1946757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Custom 1">
      <a:dk1>
        <a:srgbClr val="1E4C88"/>
      </a:dk1>
      <a:lt1>
        <a:srgbClr val="FFFFFF"/>
      </a:lt1>
      <a:dk2>
        <a:srgbClr val="002060"/>
      </a:dk2>
      <a:lt2>
        <a:srgbClr val="B0F4ED"/>
      </a:lt2>
      <a:accent1>
        <a:srgbClr val="3494BA"/>
      </a:accent1>
      <a:accent2>
        <a:srgbClr val="009094"/>
      </a:accent2>
      <a:accent3>
        <a:srgbClr val="10A4A5"/>
      </a:accent3>
      <a:accent4>
        <a:srgbClr val="7A8C8E"/>
      </a:accent4>
      <a:accent5>
        <a:srgbClr val="84ACB6"/>
      </a:accent5>
      <a:accent6>
        <a:srgbClr val="2683C6"/>
      </a:accent6>
      <a:hlink>
        <a:srgbClr val="E7AA50"/>
      </a:hlink>
      <a:folHlink>
        <a:srgbClr val="774D0F"/>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www.w3.org/XML/1998/namespace"/>
    <ds:schemaRef ds:uri="71af3243-3dd4-4a8d-8c0d-dd76da1f02a5"/>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{8166C9AD-E4D0-4D80-BA1E-2A31B13B6FC3}tf10001108_win32</Template>
  <TotalTime>649</TotalTime>
  <Words>2115</Words>
  <Application>Microsoft Office PowerPoint</Application>
  <PresentationFormat>Custom</PresentationFormat>
  <Paragraphs>153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WelcomeDoc</vt:lpstr>
      <vt:lpstr>Technology Trends in Milling</vt:lpstr>
      <vt:lpstr>Trends in Today’s Milling Industry</vt:lpstr>
      <vt:lpstr>Trends – Food Safety</vt:lpstr>
      <vt:lpstr>Food Safety – Foodborne Pathogens</vt:lpstr>
      <vt:lpstr>Food Safety – Foodborne Pathogens</vt:lpstr>
      <vt:lpstr>Trends – Technology</vt:lpstr>
      <vt:lpstr>Trends – Milling Technology</vt:lpstr>
      <vt:lpstr>Trends – Milling Technology</vt:lpstr>
      <vt:lpstr>Trends – Milling Technology</vt:lpstr>
      <vt:lpstr>Trends – Milling Technology</vt:lpstr>
      <vt:lpstr>Trends – Milling Technology</vt:lpstr>
      <vt:lpstr>Trends – Milling Technology</vt:lpstr>
      <vt:lpstr>Trends – Milling Technology</vt:lpstr>
      <vt:lpstr>Trends –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Melinda Farris</dc:creator>
  <cp:lastModifiedBy>Nada</cp:lastModifiedBy>
  <cp:revision>40</cp:revision>
  <dcterms:created xsi:type="dcterms:W3CDTF">2021-03-05T19:36:10Z</dcterms:created>
  <dcterms:modified xsi:type="dcterms:W3CDTF">2021-03-23T15:31:44Z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