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10"/>
  </p:notesMasterIdLst>
  <p:sldIdLst>
    <p:sldId id="256" r:id="rId5"/>
    <p:sldId id="257" r:id="rId6"/>
    <p:sldId id="270" r:id="rId7"/>
    <p:sldId id="271" r:id="rId8"/>
    <p:sldId id="27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68D5F"/>
    <a:srgbClr val="948C1F"/>
    <a:srgbClr val="D6D9CD"/>
    <a:srgbClr val="CA6D5B"/>
    <a:srgbClr val="E4E6DE"/>
    <a:srgbClr val="DDD5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34371" autoAdjust="0"/>
  </p:normalViewPr>
  <p:slideViewPr>
    <p:cSldViewPr snapToGrid="0" snapToObjects="1">
      <p:cViewPr varScale="1">
        <p:scale>
          <a:sx n="29" d="100"/>
          <a:sy n="29" d="100"/>
        </p:scale>
        <p:origin x="2741" y="53"/>
      </p:cViewPr>
      <p:guideLst>
        <p:guide orient="horz" pos="2160"/>
        <p:guide pos="3840"/>
      </p:guideLst>
    </p:cSldViewPr>
  </p:slideViewPr>
  <p:notesTextViewPr>
    <p:cViewPr>
      <p:scale>
        <a:sx n="100" d="100"/>
        <a:sy n="100" d="100"/>
      </p:scale>
      <p:origin x="0" y="0"/>
    </p:cViewPr>
  </p:notesTextViewPr>
  <p:notesViewPr>
    <p:cSldViewPr snapToGrid="0" snapToObjects="1">
      <p:cViewPr>
        <p:scale>
          <a:sx n="155" d="100"/>
          <a:sy n="155" d="100"/>
        </p:scale>
        <p:origin x="1210" y="-4949"/>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oway, Jessie" userId="bea42ac2-ec2e-41c9-85e9-35beaff68b64" providerId="ADAL" clId="{8535010B-CF30-4999-BCC3-1B1994C15749}"/>
    <pc:docChg chg="undo custSel modSld">
      <pc:chgData name="Genoway, Jessie" userId="bea42ac2-ec2e-41c9-85e9-35beaff68b64" providerId="ADAL" clId="{8535010B-CF30-4999-BCC3-1B1994C15749}" dt="2022-09-07T14:25:32.751" v="1684" actId="20577"/>
      <pc:docMkLst>
        <pc:docMk/>
      </pc:docMkLst>
      <pc:sldChg chg="modNotes modNotesTx">
        <pc:chgData name="Genoway, Jessie" userId="bea42ac2-ec2e-41c9-85e9-35beaff68b64" providerId="ADAL" clId="{8535010B-CF30-4999-BCC3-1B1994C15749}" dt="2022-09-07T14:24:41.207" v="1670" actId="20577"/>
        <pc:sldMkLst>
          <pc:docMk/>
          <pc:sldMk cId="2766288628" sldId="256"/>
        </pc:sldMkLst>
      </pc:sldChg>
      <pc:sldChg chg="modNotes">
        <pc:chgData name="Genoway, Jessie" userId="bea42ac2-ec2e-41c9-85e9-35beaff68b64" providerId="ADAL" clId="{8535010B-CF30-4999-BCC3-1B1994C15749}" dt="2022-09-07T14:25:32.751" v="1684" actId="20577"/>
        <pc:sldMkLst>
          <pc:docMk/>
          <pc:sldMk cId="2841139991" sldId="257"/>
        </pc:sldMkLst>
      </pc:sldChg>
      <pc:sldChg chg="modNotes">
        <pc:chgData name="Genoway, Jessie" userId="bea42ac2-ec2e-41c9-85e9-35beaff68b64" providerId="ADAL" clId="{8535010B-CF30-4999-BCC3-1B1994C15749}" dt="2022-09-07T12:52:51.277" v="1553" actId="20577"/>
        <pc:sldMkLst>
          <pc:docMk/>
          <pc:sldMk cId="2253485102" sldId="270"/>
        </pc:sldMkLst>
      </pc:sldChg>
      <pc:sldChg chg="modNotes">
        <pc:chgData name="Genoway, Jessie" userId="bea42ac2-ec2e-41c9-85e9-35beaff68b64" providerId="ADAL" clId="{8535010B-CF30-4999-BCC3-1B1994C15749}" dt="2022-09-07T12:54:23.726" v="1558" actId="20577"/>
        <pc:sldMkLst>
          <pc:docMk/>
          <pc:sldMk cId="2596803989" sldId="271"/>
        </pc:sldMkLst>
      </pc:sldChg>
      <pc:sldChg chg="modNotes">
        <pc:chgData name="Genoway, Jessie" userId="bea42ac2-ec2e-41c9-85e9-35beaff68b64" providerId="ADAL" clId="{8535010B-CF30-4999-BCC3-1B1994C15749}" dt="2022-09-07T12:55:04.451" v="1577" actId="20577"/>
        <pc:sldMkLst>
          <pc:docMk/>
          <pc:sldMk cId="2505149927"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17531-8D98-4412-8E0B-0CAC8533C882}" type="datetimeFigureOut">
              <a:rPr lang="en-US" smtClean="0"/>
              <a:t>9/6/2022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36177-ED31-4BE6-859A-079FCFCEA761}" type="slidenum">
              <a:rPr lang="en-US" smtClean="0"/>
              <a:t>‹#›</a:t>
            </a:fld>
            <a:endParaRPr lang="en-US"/>
          </a:p>
        </p:txBody>
      </p:sp>
    </p:spTree>
    <p:extLst>
      <p:ext uri="{BB962C8B-B14F-4D97-AF65-F5344CB8AC3E}">
        <p14:creationId xmlns:p14="http://schemas.microsoft.com/office/powerpoint/2010/main" val="2969876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inyurl.com/y3de7p5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Thank you for the introduction. I’m Jessie Genoway, Communications Director for the Food Fortification Initiative, also known as FFI. I’ll be presenting today on behalf of Scott Montgomery, FFI’s Director. </a:t>
            </a:r>
          </a:p>
          <a:p>
            <a:endParaRPr lang="en-US" dirty="0"/>
          </a:p>
          <a:p>
            <a:r>
              <a:rPr lang="en-US" dirty="0"/>
              <a:t>At FFI, our mission is to prevent vitamin and mineral deficiencies and their consequences, like neural tube defects, by helping countries fortify commonly consumed staple grains. We have programs around the world, but most of our work in Africa has been through a 15-year-old partnership called Smarter Futures. Today, I’m going to go through a little more on this program and its many accomplishments.</a:t>
            </a:r>
          </a:p>
          <a:p>
            <a:endParaRPr lang="en-US" dirty="0"/>
          </a:p>
          <a:p>
            <a:r>
              <a:rPr lang="en-US" dirty="0"/>
              <a:t>Next slide please.</a:t>
            </a:r>
          </a:p>
        </p:txBody>
      </p:sp>
      <p:sp>
        <p:nvSpPr>
          <p:cNvPr id="4" name="Slide Number Placeholder 3"/>
          <p:cNvSpPr>
            <a:spLocks noGrp="1"/>
          </p:cNvSpPr>
          <p:nvPr>
            <p:ph type="sldNum" sz="quarter" idx="5"/>
          </p:nvPr>
        </p:nvSpPr>
        <p:spPr/>
        <p:txBody>
          <a:bodyPr/>
          <a:lstStyle/>
          <a:p>
            <a:fld id="{57A36177-ED31-4BE6-859A-079FCFCEA761}" type="slidenum">
              <a:rPr lang="en-US" smtClean="0"/>
              <a:t>1</a:t>
            </a:fld>
            <a:endParaRPr lang="en-US"/>
          </a:p>
        </p:txBody>
      </p:sp>
    </p:spTree>
    <p:extLst>
      <p:ext uri="{BB962C8B-B14F-4D97-AF65-F5344CB8AC3E}">
        <p14:creationId xmlns:p14="http://schemas.microsoft.com/office/powerpoint/2010/main" val="420461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Clr>
                <a:srgbClr val="CA6D5B"/>
              </a:buClr>
              <a:buFont typeface="Arial" panose="020B0604020202020204" pitchFamily="34" charset="0"/>
              <a:buChar char="•"/>
            </a:pP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From 2007-2021,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Smarter Futures </a:t>
            </a:r>
            <a:r>
              <a:rPr lang="en-GB" b="1" dirty="0">
                <a:latin typeface="Open Sans" panose="020B0606030504020204" pitchFamily="34" charset="0"/>
                <a:ea typeface="Open Sans" panose="020B0606030504020204" pitchFamily="34" charset="0"/>
                <a:cs typeface="Open Sans" panose="020B0606030504020204" pitchFamily="34" charset="0"/>
              </a:rPr>
              <a:t>was</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a unique public-private-civic partnership that supported flour millers, governments, vitamin and mineral suppliers, international organizations, and academic institutions to make fortification of staple grains a reality in Africa.</a:t>
            </a:r>
          </a:p>
          <a:p>
            <a:pPr marL="171450" indent="-171450">
              <a:buClr>
                <a:srgbClr val="CA6D5B"/>
              </a:buClr>
              <a:buFont typeface="Arial" panose="020B0604020202020204" pitchFamily="34" charset="0"/>
              <a:buChar char="•"/>
            </a:pP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The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aim</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of Smarter Futures was to improve </a:t>
            </a:r>
            <a:r>
              <a:rPr lang="en-GB" b="0" dirty="0">
                <a:solidFill>
                  <a:schemeClr val="tx1"/>
                </a:solidFill>
                <a:latin typeface="Open Sans" panose="020B0606030504020204" pitchFamily="34" charset="0"/>
                <a:ea typeface="Open Sans" panose="020B0606030504020204" pitchFamily="34" charset="0"/>
                <a:cs typeface="Open Sans" panose="020B0606030504020204" pitchFamily="34" charset="0"/>
              </a:rPr>
              <a:t>health by preventing </a:t>
            </a:r>
            <a:r>
              <a:rPr lang="en-GB" dirty="0"/>
              <a:t>vitamin and mineral deficiencies and their debilitating consequences, which include neural tube birth defects, but also impaired learning capacity, and decreased productivity just to name a few. </a:t>
            </a:r>
          </a:p>
          <a:p>
            <a:pPr marL="628650" lvl="1" indent="-171450">
              <a:buClr>
                <a:srgbClr val="CA6D5B"/>
              </a:buClr>
              <a:buFont typeface="Arial" panose="020B0604020202020204" pitchFamily="34" charset="0"/>
              <a:buChar char="•"/>
            </a:pPr>
            <a:r>
              <a:rPr lang="en-GB" b="1" dirty="0"/>
              <a:t>You’ve heard a lot about food fortification today but I wanted to reiterate just how powerful fortification is and continues to be in the countries where Smarter Futures helped build and strengthen fortification programs. </a:t>
            </a:r>
            <a:r>
              <a:rPr lang="en-GB" dirty="0"/>
              <a:t>Fortification delivers essential nutrients through inexpensive, shelf-stable foods that most people consume every day and it does not require consumers to change their eating or buying habits. </a:t>
            </a:r>
            <a:r>
              <a:rPr lang="en-GB" b="1" dirty="0"/>
              <a:t>Smarter Futures used fortification </a:t>
            </a:r>
            <a:r>
              <a:rPr lang="en-GB" dirty="0"/>
              <a:t>to address micronutrient deficiencies</a:t>
            </a:r>
            <a:r>
              <a:rPr lang="en-GB" b="1" dirty="0"/>
              <a:t> because of its strengths as </a:t>
            </a:r>
            <a:r>
              <a:rPr lang="en-US" dirty="0"/>
              <a:t>an economically viable, cost-effective, food systems approach</a:t>
            </a:r>
            <a:r>
              <a:rPr lang="en-GB" dirty="0"/>
              <a:t>. </a:t>
            </a:r>
          </a:p>
          <a:p>
            <a:pPr marL="171450" indent="-171450">
              <a:buClr>
                <a:srgbClr val="CA6D5B"/>
              </a:buClr>
              <a:buFont typeface="Arial" panose="020B0604020202020204" pitchFamily="34" charset="0"/>
              <a:buChar char="•"/>
            </a:pP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Though everybody benefits from fortification, the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key groups to benefit </a:t>
            </a:r>
            <a:r>
              <a:rPr lang="en-GB" b="1" dirty="0">
                <a:latin typeface="Open Sans" panose="020B0606030504020204" pitchFamily="34" charset="0"/>
                <a:ea typeface="Open Sans" panose="020B0606030504020204" pitchFamily="34" charset="0"/>
                <a:cs typeface="Open Sans" panose="020B0606030504020204" pitchFamily="34" charset="0"/>
              </a:rPr>
              <a:t>through the Smarter Futures program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are women of childbearing age, adolescents (especially girls), and young children. Additional nutrients, especially iron and folic acid, make these groups in particular smarter, stronger, and healthier.</a:t>
            </a:r>
          </a:p>
          <a:p>
            <a:pPr marL="171450" indent="-171450">
              <a:buClr>
                <a:srgbClr val="CA6D5B"/>
              </a:buClr>
              <a:buFont typeface="Arial" panose="020B0604020202020204" pitchFamily="34" charset="0"/>
              <a:buChar char="•"/>
            </a:pPr>
            <a:endPar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Clr>
                <a:srgbClr val="CA6D5B"/>
              </a:buClr>
              <a:buFont typeface="Arial" panose="020B0604020202020204" pitchFamily="34" charset="0"/>
              <a:buChar char="•"/>
            </a:pPr>
            <a:r>
              <a:rPr lang="en-US" dirty="0"/>
              <a:t>Next slide please.</a:t>
            </a:r>
          </a:p>
          <a:p>
            <a:pPr marL="171450" indent="-171450">
              <a:buClr>
                <a:srgbClr val="CA6D5B"/>
              </a:buClr>
              <a:buFont typeface="Arial" panose="020B0604020202020204" pitchFamily="34" charset="0"/>
              <a:buChar char="•"/>
            </a:pPr>
            <a:endPar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Clr>
                <a:srgbClr val="CA6D5B"/>
              </a:buClr>
              <a:buFont typeface="Arial" panose="020B0604020202020204" pitchFamily="34" charset="0"/>
              <a:buChar char="•"/>
            </a:pPr>
            <a:endPar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Clr>
                <a:srgbClr val="CA6D5B"/>
              </a:buClr>
              <a:buFont typeface="Arial" panose="020B0604020202020204" pitchFamily="34" charset="0"/>
              <a:buChar char="•"/>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57A36177-ED31-4BE6-859A-079FCFCEA761}" type="slidenum">
              <a:rPr lang="en-US" smtClean="0"/>
              <a:t>2</a:t>
            </a:fld>
            <a:endParaRPr lang="en-US"/>
          </a:p>
        </p:txBody>
      </p:sp>
    </p:spTree>
    <p:extLst>
      <p:ext uri="{BB962C8B-B14F-4D97-AF65-F5344CB8AC3E}">
        <p14:creationId xmlns:p14="http://schemas.microsoft.com/office/powerpoint/2010/main" val="156210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dirty="0"/>
              <a:t>As I mentioned before, the project </a:t>
            </a:r>
            <a:r>
              <a:rPr lang="en-US" dirty="0"/>
              <a:t>included public, private, and civic partners.</a:t>
            </a:r>
          </a:p>
          <a:p>
            <a:pPr marL="0" indent="0">
              <a:buNone/>
            </a:pPr>
            <a:r>
              <a:rPr lang="en-US" i="1" dirty="0"/>
              <a:t>The i</a:t>
            </a:r>
            <a:r>
              <a:rPr lang="en-US" b="0" i="1" dirty="0"/>
              <a:t>nternational advocacy and implementation partners involved were:</a:t>
            </a:r>
          </a:p>
          <a:p>
            <a:pPr marL="171450" indent="-171450">
              <a:buFont typeface="Arial" panose="020B0604020202020204" pitchFamily="34" charset="0"/>
              <a:buChar char="•"/>
            </a:pPr>
            <a:r>
              <a:rPr lang="en-GB" b="1" dirty="0"/>
              <a:t>The Food Fortification Initiative</a:t>
            </a:r>
            <a:r>
              <a:rPr lang="en-GB" dirty="0"/>
              <a:t> as the umbrella partner to carryout activities. </a:t>
            </a:r>
          </a:p>
          <a:p>
            <a:pPr marL="171450" indent="-171450">
              <a:buFont typeface="Arial" panose="020B0604020202020204" pitchFamily="34" charset="0"/>
              <a:buChar char="•"/>
            </a:pPr>
            <a:r>
              <a:rPr lang="en-GB" b="1" dirty="0"/>
              <a:t>The International Federation for Spina Bifida and Hydrocephalus </a:t>
            </a:r>
            <a:r>
              <a:rPr lang="en-GB" dirty="0"/>
              <a:t>(IF)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Global Alliance for Improved Nutrition</a:t>
            </a:r>
          </a:p>
          <a:p>
            <a:pPr marL="171450" indent="-171450">
              <a:buFont typeface="Arial" panose="020B0604020202020204" pitchFamily="34" charset="0"/>
              <a:buChar char="•"/>
            </a:pPr>
            <a:r>
              <a:rPr lang="en-GB" b="1" dirty="0"/>
              <a:t>Helen Keller International</a:t>
            </a:r>
          </a:p>
          <a:p>
            <a:pPr marL="171450" indent="-171450">
              <a:buFont typeface="Arial" panose="020B0604020202020204" pitchFamily="34" charset="0"/>
              <a:buChar char="•"/>
            </a:pPr>
            <a:r>
              <a:rPr lang="en-GB" b="1" dirty="0"/>
              <a:t>Nutrition International</a:t>
            </a:r>
          </a:p>
          <a:p>
            <a:pPr marL="171450" indent="-171450">
              <a:buFont typeface="Arial" panose="020B0604020202020204" pitchFamily="34" charset="0"/>
              <a:buChar char="•"/>
            </a:pPr>
            <a:r>
              <a:rPr lang="en-GB" b="1" dirty="0"/>
              <a:t>And World Food Programme</a:t>
            </a:r>
          </a:p>
          <a:p>
            <a:pPr marL="0" indent="0">
              <a:buFont typeface="Arial" panose="020B0604020202020204" pitchFamily="34" charset="0"/>
              <a:buNone/>
            </a:pPr>
            <a:endParaRPr lang="en-GB" b="1" dirty="0"/>
          </a:p>
          <a:p>
            <a:pPr marL="0" indent="0">
              <a:buFont typeface="Arial" panose="020B0604020202020204" pitchFamily="34" charset="0"/>
              <a:buNone/>
            </a:pPr>
            <a:r>
              <a:rPr lang="en-GB" b="0" i="1" dirty="0"/>
              <a:t>Our Private sector partners included</a:t>
            </a:r>
          </a:p>
          <a:p>
            <a:pPr marL="171450" indent="-171450">
              <a:buFont typeface="Arial" panose="020B0604020202020204" pitchFamily="34" charset="0"/>
              <a:buChar char="•"/>
            </a:pPr>
            <a:r>
              <a:rPr lang="en-GB" b="1" dirty="0"/>
              <a:t>Buhler</a:t>
            </a:r>
          </a:p>
          <a:p>
            <a:pPr marL="171450" indent="-171450">
              <a:buFont typeface="Arial" panose="020B0604020202020204" pitchFamily="34" charset="0"/>
              <a:buChar char="•"/>
            </a:pPr>
            <a:r>
              <a:rPr lang="en-GB" b="1" dirty="0" err="1"/>
              <a:t>Muhlenchemie</a:t>
            </a:r>
            <a:endParaRPr lang="en-GB" b="1" dirty="0"/>
          </a:p>
          <a:p>
            <a:pPr marL="171450" indent="-171450">
              <a:buFont typeface="Arial" panose="020B0604020202020204" pitchFamily="34" charset="0"/>
              <a:buChar char="•"/>
            </a:pPr>
            <a:r>
              <a:rPr lang="en-GB" b="1" dirty="0"/>
              <a:t>And </a:t>
            </a:r>
            <a:r>
              <a:rPr lang="en-GB" b="1" dirty="0" err="1"/>
              <a:t>Nouryon</a:t>
            </a:r>
            <a:endParaRPr lang="en-GB" dirty="0"/>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i="1" dirty="0"/>
              <a:t>And lastly, a public sector partner,</a:t>
            </a:r>
          </a:p>
          <a:p>
            <a:pPr marL="171450" indent="-171450">
              <a:buFont typeface="Arial" panose="020B0604020202020204" pitchFamily="34" charset="0"/>
              <a:buChar char="•"/>
            </a:pPr>
            <a:r>
              <a:rPr lang="en-GB" b="1" dirty="0"/>
              <a:t>The Ministry of Foreign Affairs of the Netherlands</a:t>
            </a:r>
            <a:r>
              <a:rPr lang="en-GB" dirty="0"/>
              <a:t>, supported the Partnership through a co-financing agreement.</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US" dirty="0"/>
              <a:t>Millers were key actors in this program—because, of course, without millers, there would be no flour fortification. Governments were also key—they enabled fortification through a supportive regulatory environment. We aimed to build capacity in these networks and provided technical support and training.</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Smarter Futures did not itself invest large program resources but </a:t>
            </a:r>
            <a:r>
              <a:rPr lang="en-US" b="1" dirty="0"/>
              <a:t>supported and strengthened </a:t>
            </a:r>
            <a:r>
              <a:rPr lang="en-US" dirty="0"/>
              <a:t>the efforts of the network partners I mentioned.</a:t>
            </a:r>
          </a:p>
          <a:p>
            <a:pPr>
              <a:defRPr/>
            </a:pPr>
            <a:endParaRPr lang="en-US" dirty="0"/>
          </a:p>
          <a:p>
            <a:pPr>
              <a:defRPr/>
            </a:pPr>
            <a:r>
              <a:rPr lang="en-US" dirty="0"/>
              <a:t>Next slide please.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7A36177-ED31-4BE6-859A-079FCFCEA761}" type="slidenum">
              <a:rPr lang="en-US" smtClean="0"/>
              <a:t>3</a:t>
            </a:fld>
            <a:endParaRPr lang="en-US"/>
          </a:p>
        </p:txBody>
      </p:sp>
    </p:spTree>
    <p:extLst>
      <p:ext uri="{BB962C8B-B14F-4D97-AF65-F5344CB8AC3E}">
        <p14:creationId xmlns:p14="http://schemas.microsoft.com/office/powerpoint/2010/main" val="2824421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200" b="0" i="0" u="none" strike="noStrike" kern="1200" dirty="0">
                <a:solidFill>
                  <a:schemeClr val="tx1"/>
                </a:solidFill>
                <a:effectLst/>
                <a:latin typeface="+mn-lt"/>
                <a:ea typeface="+mn-ea"/>
                <a:cs typeface="+mn-cs"/>
              </a:rPr>
              <a:t>Tremendous progress has been made across Africa since Smarter Futures began. The achievements on this slide just scratch the surface.</a:t>
            </a:r>
          </a:p>
          <a:p>
            <a:pPr marL="0" indent="0">
              <a:buNone/>
            </a:pPr>
            <a:endParaRPr lang="en-US" sz="1200" b="0" i="0" u="none" strike="noStrike" kern="1200" dirty="0">
              <a:solidFill>
                <a:schemeClr val="tx1"/>
              </a:solidFill>
              <a:effectLst/>
              <a:latin typeface="+mn-lt"/>
              <a:ea typeface="+mn-ea"/>
              <a:cs typeface="+mn-cs"/>
            </a:endParaRPr>
          </a:p>
          <a:p>
            <a:pPr marL="0" indent="0">
              <a:buNone/>
            </a:pPr>
            <a:r>
              <a:rPr lang="en-US" sz="1200" b="0" i="0" u="none" strike="noStrike" kern="1200" dirty="0">
                <a:solidFill>
                  <a:schemeClr val="tx1"/>
                </a:solidFill>
                <a:effectLst/>
                <a:latin typeface="+mn-lt"/>
                <a:ea typeface="+mn-ea"/>
                <a:cs typeface="+mn-cs"/>
              </a:rPr>
              <a:t>By developing resources and helping countries build robust fortification programs and awareness on preventing health consequences like neural tube defects, the program has reached approximately 723 million people on the continent. We’ve provided specialized support to 26 countries and convened at least 27 trainings and stakeholder meetings.</a:t>
            </a:r>
          </a:p>
          <a:p>
            <a:pPr marL="0" indent="0">
              <a:buNone/>
            </a:pPr>
            <a:endParaRPr lang="en-US" sz="1200" b="0" i="0" u="none" strike="noStrike" kern="1200" dirty="0">
              <a:solidFill>
                <a:schemeClr val="tx1"/>
              </a:solidFill>
              <a:effectLst/>
              <a:latin typeface="+mn-lt"/>
              <a:ea typeface="+mn-ea"/>
              <a:cs typeface="+mn-cs"/>
            </a:endParaRPr>
          </a:p>
          <a:p>
            <a:pPr marL="0" indent="0">
              <a:buNone/>
            </a:pPr>
            <a:r>
              <a:rPr lang="en-US" sz="1200" b="0" i="0" u="none" strike="noStrike" kern="1200" dirty="0">
                <a:solidFill>
                  <a:schemeClr val="tx1"/>
                </a:solidFill>
                <a:effectLst/>
                <a:latin typeface="+mn-lt"/>
                <a:ea typeface="+mn-ea"/>
                <a:cs typeface="+mn-cs"/>
              </a:rPr>
              <a:t>In 2007</a:t>
            </a:r>
            <a:r>
              <a:rPr lang="en-US" u="none" dirty="0">
                <a:solidFill>
                  <a:schemeClr val="tx1"/>
                </a:solidFill>
              </a:rPr>
              <a:t>, when the program was first created, </a:t>
            </a:r>
            <a:r>
              <a:rPr lang="en-US" u="none" dirty="0">
                <a:solidFill>
                  <a:schemeClr val="tx1"/>
                </a:solidFill>
                <a:hlinkClick r:id="rId3">
                  <a:extLst>
                    <a:ext uri="{A12FA001-AC4F-418D-AE19-62706E023703}">
                      <ahyp:hlinkClr xmlns:ahyp="http://schemas.microsoft.com/office/drawing/2018/hyperlinkcolor" val="tx"/>
                    </a:ext>
                  </a:extLst>
                </a:hlinkClick>
              </a:rPr>
              <a:t>only seven countries</a:t>
            </a:r>
            <a:r>
              <a:rPr lang="en-US" u="none" dirty="0">
                <a:solidFill>
                  <a:schemeClr val="tx1"/>
                </a:solidFill>
              </a:rPr>
              <a:t> on the continent </a:t>
            </a:r>
            <a:r>
              <a:rPr lang="en-US" sz="1200" b="0" i="0" u="none" strike="noStrike" kern="1200" dirty="0">
                <a:solidFill>
                  <a:schemeClr val="tx1"/>
                </a:solidFill>
                <a:effectLst/>
                <a:latin typeface="+mn-lt"/>
                <a:ea typeface="+mn-ea"/>
                <a:cs typeface="+mn-cs"/>
              </a:rPr>
              <a:t>had legislation for mandatory or voluntary fortification of a grain [1]. As of July 2022, 30 countries have legislation to mandate the fortification of wheat flour alone or in combination with maize flour. Five countries allow the voluntary fortification of either flour</a:t>
            </a:r>
            <a:r>
              <a:rPr lang="en-US" dirty="0"/>
              <a:t>. A</a:t>
            </a:r>
            <a:r>
              <a:rPr lang="en-US" sz="1200" b="0" i="0" u="none" strike="noStrike" kern="1200" dirty="0">
                <a:solidFill>
                  <a:schemeClr val="tx1"/>
                </a:solidFill>
                <a:effectLst/>
                <a:latin typeface="+mn-lt"/>
                <a:ea typeface="+mn-ea"/>
                <a:cs typeface="+mn-cs"/>
              </a:rPr>
              <a:t>nd—though no country in Africa mandates the fortification of rice yet—Smarter Futures has mapped opportunities for rice fortification [1]. Although this progress cannot be attributed to the impact of Smarter Futures alone, the program's meetings, workshops, trainings, and other events were attended by stakeholders from 41 countries in Africa. Thirty-six of these 41 countries are now planning, implementing, or monitoring a national fortification program.</a:t>
            </a:r>
          </a:p>
          <a:p>
            <a:pPr marL="0" indent="0">
              <a:buNone/>
            </a:pPr>
            <a:endParaRPr lang="en-US" dirty="0"/>
          </a:p>
          <a:p>
            <a:r>
              <a:rPr lang="en-US" dirty="0"/>
              <a:t>Next slide please.</a:t>
            </a:r>
          </a:p>
          <a:p>
            <a:pPr marL="0" indent="0">
              <a:buNone/>
            </a:pPr>
            <a:endParaRPr lang="en-US" sz="1200" b="0" i="0" u="none" strike="noStrike" kern="1200" dirty="0">
              <a:solidFill>
                <a:schemeClr val="tx1"/>
              </a:solidFill>
              <a:effectLst/>
              <a:latin typeface="+mn-lt"/>
              <a:ea typeface="+mn-ea"/>
              <a:cs typeface="+mn-cs"/>
            </a:endParaRPr>
          </a:p>
          <a:p>
            <a:pPr marL="0" indent="0">
              <a:buNone/>
            </a:pPr>
            <a:endParaRPr lang="en-US" sz="1200" b="0" i="0" u="none" strike="noStrike" kern="1200" dirty="0">
              <a:solidFill>
                <a:schemeClr val="tx1"/>
              </a:solidFill>
              <a:effectLst/>
              <a:latin typeface="+mn-lt"/>
              <a:ea typeface="+mn-ea"/>
              <a:cs typeface="+mn-cs"/>
            </a:endParaRPr>
          </a:p>
          <a:p>
            <a:pPr marL="0" indent="0">
              <a:buNone/>
            </a:pPr>
            <a:endParaRPr lang="en-US" sz="1200" b="0" i="0" u="none" strike="noStrike" kern="1200" dirty="0">
              <a:solidFill>
                <a:schemeClr val="tx1"/>
              </a:solidFill>
              <a:effectLst/>
              <a:latin typeface="+mn-lt"/>
              <a:ea typeface="+mn-ea"/>
              <a:cs typeface="+mn-cs"/>
            </a:endParaRPr>
          </a:p>
          <a:p>
            <a:pPr marL="0" indent="0">
              <a:buNone/>
            </a:pPr>
            <a:endParaRPr lang="en-US" sz="1200" b="0" i="0" u="none" strike="noStrike" kern="1200" dirty="0">
              <a:solidFill>
                <a:schemeClr val="tx1"/>
              </a:solidFill>
              <a:effectLst/>
              <a:latin typeface="+mn-lt"/>
              <a:ea typeface="+mn-ea"/>
              <a:cs typeface="+mn-cs"/>
            </a:endParaRPr>
          </a:p>
          <a:p>
            <a:pPr marL="0" indent="0">
              <a:buNone/>
            </a:pPr>
            <a:r>
              <a:rPr lang="en-US" sz="1000" b="0" i="0" u="none" strike="noStrike" kern="1200" dirty="0">
                <a:solidFill>
                  <a:schemeClr val="tx1"/>
                </a:solidFill>
                <a:effectLst/>
                <a:latin typeface="+mn-lt"/>
                <a:ea typeface="+mn-ea"/>
                <a:cs typeface="+mn-cs"/>
              </a:rPr>
              <a:t>[1] Food Fortification Initiative. Global Progress. Accessed 18/07/2022. [https://www.ffinetwork.org/globalprogress]</a:t>
            </a:r>
          </a:p>
        </p:txBody>
      </p:sp>
      <p:sp>
        <p:nvSpPr>
          <p:cNvPr id="4" name="Slide Number Placeholder 3"/>
          <p:cNvSpPr>
            <a:spLocks noGrp="1"/>
          </p:cNvSpPr>
          <p:nvPr>
            <p:ph type="sldNum" sz="quarter" idx="5"/>
          </p:nvPr>
        </p:nvSpPr>
        <p:spPr/>
        <p:txBody>
          <a:bodyPr/>
          <a:lstStyle/>
          <a:p>
            <a:fld id="{57A36177-ED31-4BE6-859A-079FCFCEA761}" type="slidenum">
              <a:rPr lang="en-US" smtClean="0"/>
              <a:t>4</a:t>
            </a:fld>
            <a:endParaRPr lang="en-US"/>
          </a:p>
        </p:txBody>
      </p:sp>
    </p:spTree>
    <p:extLst>
      <p:ext uri="{BB962C8B-B14F-4D97-AF65-F5344CB8AC3E}">
        <p14:creationId xmlns:p14="http://schemas.microsoft.com/office/powerpoint/2010/main" val="151958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And yet, our work in Africa is not finished. </a:t>
            </a:r>
          </a:p>
          <a:p>
            <a:pPr marL="0" indent="0">
              <a:buNone/>
            </a:pPr>
            <a:endParaRPr lang="en-US" dirty="0"/>
          </a:p>
          <a:p>
            <a:pPr marL="0" indent="0">
              <a:buNone/>
            </a:pPr>
            <a:r>
              <a:rPr lang="en-US" dirty="0"/>
              <a:t>Specifically, there is an opportunity to avert at least 43,000 neural tube defects –and this is </a:t>
            </a:r>
            <a:r>
              <a:rPr lang="en-US" i="1" u="sng" dirty="0"/>
              <a:t>per year--</a:t>
            </a:r>
            <a:r>
              <a:rPr lang="en-US" i="1" u="none" dirty="0"/>
              <a:t> </a:t>
            </a:r>
            <a:r>
              <a:rPr lang="en-US" dirty="0"/>
              <a:t>by making quality fortified wheat flour, maize flour, and/or rice available to the most vulnerable through country-led fortification programs.</a:t>
            </a:r>
          </a:p>
          <a:p>
            <a:pPr marL="0" indent="0">
              <a:buNone/>
            </a:pPr>
            <a:endParaRPr lang="en-US" dirty="0"/>
          </a:p>
          <a:p>
            <a:pPr marL="0" indent="0">
              <a:buNone/>
            </a:pPr>
            <a:r>
              <a:rPr lang="en-US" dirty="0"/>
              <a:t>In addition to reducing folic acid deficiencies, food fortification has the potential to provide other essential micronutrients that are often lacking in diets on the continent such as zinc; vitamins B1, B2, B3, and B12; vitamin A; and, in countries where there is low exposure to sunlight, vitamin D. These nutrients strengthen immune systems, reduce the risk of deadly childhood diseases, prevent the loss of sight, and promote health at every life stage.</a:t>
            </a:r>
          </a:p>
          <a:p>
            <a:pPr marL="0" indent="0">
              <a:buNone/>
            </a:pPr>
            <a:endParaRPr lang="en-US" dirty="0"/>
          </a:p>
          <a:p>
            <a:pPr marL="0" indent="0">
              <a:buNone/>
            </a:pPr>
            <a:r>
              <a:rPr lang="en-US" dirty="0"/>
              <a:t>Though the challenge is formidable, the solution is mighty. Food fortification is one of the most powerful tools we have to tackle malnutrition due to its distinct combination of qualities including scalability, sustainability, and cost-effectiveness. Smarter Futures and FFI are committed to ensuring all people can consume diets rich in folic acid and to preventing neural tube birth defects. Together, we can build a healthier future.</a:t>
            </a:r>
          </a:p>
          <a:p>
            <a:pPr marL="0" indent="0">
              <a:buNone/>
            </a:pPr>
            <a:endParaRPr lang="en-US" dirty="0"/>
          </a:p>
          <a:p>
            <a:pPr marL="0" indent="0">
              <a:buNone/>
            </a:pPr>
            <a:r>
              <a:rPr lang="en-US" dirty="0"/>
              <a:t>Thank you.</a:t>
            </a:r>
          </a:p>
        </p:txBody>
      </p:sp>
      <p:sp>
        <p:nvSpPr>
          <p:cNvPr id="4" name="Slide Number Placeholder 3"/>
          <p:cNvSpPr>
            <a:spLocks noGrp="1"/>
          </p:cNvSpPr>
          <p:nvPr>
            <p:ph type="sldNum" sz="quarter" idx="5"/>
          </p:nvPr>
        </p:nvSpPr>
        <p:spPr/>
        <p:txBody>
          <a:bodyPr/>
          <a:lstStyle/>
          <a:p>
            <a:fld id="{57A36177-ED31-4BE6-859A-079FCFCEA761}" type="slidenum">
              <a:rPr lang="en-US" smtClean="0"/>
              <a:t>5</a:t>
            </a:fld>
            <a:endParaRPr lang="en-US"/>
          </a:p>
        </p:txBody>
      </p:sp>
    </p:spTree>
    <p:extLst>
      <p:ext uri="{BB962C8B-B14F-4D97-AF65-F5344CB8AC3E}">
        <p14:creationId xmlns:p14="http://schemas.microsoft.com/office/powerpoint/2010/main" val="4064184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p:spPr>
        <p:txBody>
          <a:bodyPr/>
          <a:lstStyle/>
          <a:p>
            <a:r>
              <a:rPr lang="pl-PL"/>
              <a:t>Click to edit Master title style</a:t>
            </a:r>
            <a:endParaRPr/>
          </a:p>
        </p:txBody>
      </p:sp>
      <p:sp>
        <p:nvSpPr>
          <p:cNvPr id="3" name="Subtitle 2"/>
          <p:cNvSpPr>
            <a:spLocks noGrp="1"/>
          </p:cNvSpPr>
          <p:nvPr>
            <p:ph type="subTitle" idx="1"/>
          </p:nvPr>
        </p:nvSpPr>
        <p:spPr>
          <a:xfrm>
            <a:off x="1219200" y="3034554"/>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Click to edit Master subtitle style</a:t>
            </a:r>
            <a:endParaRPr dirty="0"/>
          </a:p>
        </p:txBody>
      </p:sp>
      <p:sp>
        <p:nvSpPr>
          <p:cNvPr id="4" name="Date Placeholder 3"/>
          <p:cNvSpPr>
            <a:spLocks noGrp="1"/>
          </p:cNvSpPr>
          <p:nvPr>
            <p:ph type="dt" sz="half" idx="10"/>
          </p:nvPr>
        </p:nvSpPr>
        <p:spPr/>
        <p:txBody>
          <a:bodyPr/>
          <a:lstStyle/>
          <a:p>
            <a:fld id="{07C443E9-CC0E-1C4C-9D6A-ADD22C6A24D2}"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F252C-8507-9144-96D4-407B0A04DF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pl-PL"/>
              <a:t>Click to edit Master title style</a:t>
            </a:r>
            <a:endParaRPr/>
          </a:p>
        </p:txBody>
      </p:sp>
      <p:sp>
        <p:nvSpPr>
          <p:cNvPr id="3" name="Picture Placeholder 2"/>
          <p:cNvSpPr>
            <a:spLocks noGrp="1"/>
          </p:cNvSpPr>
          <p:nvPr>
            <p:ph type="pic" idx="1"/>
          </p:nvPr>
        </p:nvSpPr>
        <p:spPr>
          <a:xfrm>
            <a:off x="7317317" y="2048256"/>
            <a:ext cx="4569884"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Drag picture to placeholder or click icon to add</a:t>
            </a:r>
            <a:endParaRPr/>
          </a:p>
        </p:txBody>
      </p:sp>
      <p:sp>
        <p:nvSpPr>
          <p:cNvPr id="4" name="Text Placeholder 3"/>
          <p:cNvSpPr>
            <a:spLocks noGrp="1"/>
          </p:cNvSpPr>
          <p:nvPr>
            <p:ph type="body" sz="half" idx="2"/>
          </p:nvPr>
        </p:nvSpPr>
        <p:spPr>
          <a:xfrm>
            <a:off x="1219200" y="2039112"/>
            <a:ext cx="6096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pl-PL"/>
              <a:t>Click to edit Master text styles</a:t>
            </a:r>
          </a:p>
        </p:txBody>
      </p:sp>
      <p:sp>
        <p:nvSpPr>
          <p:cNvPr id="5" name="Date Placeholder 4"/>
          <p:cNvSpPr>
            <a:spLocks noGrp="1"/>
          </p:cNvSpPr>
          <p:nvPr>
            <p:ph type="dt" sz="half" idx="10"/>
          </p:nvPr>
        </p:nvSpPr>
        <p:spPr>
          <a:xfrm>
            <a:off x="8773459" y="188260"/>
            <a:ext cx="2844800" cy="365125"/>
          </a:xfrm>
        </p:spPr>
        <p:txBody>
          <a:bodyPr/>
          <a:lstStyle/>
          <a:p>
            <a:fld id="{07C443E9-CC0E-1C4C-9D6A-ADD22C6A24D2}"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F252C-8507-9144-96D4-407B0A04DF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pl-PL"/>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Click to edit Master subtitle style</a:t>
            </a:r>
            <a:endParaRPr dirty="0"/>
          </a:p>
        </p:txBody>
      </p:sp>
      <p:sp>
        <p:nvSpPr>
          <p:cNvPr id="4" name="Date Placeholder 3"/>
          <p:cNvSpPr>
            <a:spLocks noGrp="1"/>
          </p:cNvSpPr>
          <p:nvPr>
            <p:ph type="dt" sz="half" idx="10"/>
          </p:nvPr>
        </p:nvSpPr>
        <p:spPr/>
        <p:txBody>
          <a:bodyPr/>
          <a:lstStyle/>
          <a:p>
            <a:fld id="{07C443E9-CC0E-1C4C-9D6A-ADD22C6A24D2}"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10651067" cy="2980944"/>
          </a:xfrm>
        </p:spPr>
        <p:txBody>
          <a:bodyPr>
            <a:normAutofit/>
          </a:bodyPr>
          <a:lstStyle>
            <a:lvl1pPr marL="0" indent="0">
              <a:buNone/>
              <a:defRPr sz="1800"/>
            </a:lvl1pPr>
          </a:lstStyle>
          <a:p>
            <a:r>
              <a:rPr lang="pl-PL"/>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pl-PL"/>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Click to edit Master subtitle style</a:t>
            </a:r>
            <a:endParaRPr dirty="0"/>
          </a:p>
        </p:txBody>
      </p:sp>
      <p:sp>
        <p:nvSpPr>
          <p:cNvPr id="4" name="Date Placeholder 3"/>
          <p:cNvSpPr>
            <a:spLocks noGrp="1"/>
          </p:cNvSpPr>
          <p:nvPr>
            <p:ph type="dt" sz="half" idx="10"/>
          </p:nvPr>
        </p:nvSpPr>
        <p:spPr>
          <a:xfrm>
            <a:off x="8773459" y="188260"/>
            <a:ext cx="2844800" cy="365125"/>
          </a:xfrm>
        </p:spPr>
        <p:txBody>
          <a:bodyPr/>
          <a:lstStyle/>
          <a:p>
            <a:fld id="{07C443E9-CC0E-1C4C-9D6A-ADD22C6A24D2}"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5315712" cy="2980944"/>
          </a:xfrm>
        </p:spPr>
        <p:txBody>
          <a:bodyPr>
            <a:normAutofit/>
          </a:bodyPr>
          <a:lstStyle>
            <a:lvl1pPr marL="0" indent="0">
              <a:buNone/>
              <a:defRPr sz="1800"/>
            </a:lvl1pPr>
          </a:lstStyle>
          <a:p>
            <a:r>
              <a:rPr lang="pl-PL"/>
              <a:t>Drag picture to placeholder or click icon to add</a:t>
            </a:r>
            <a:endParaRPr/>
          </a:p>
        </p:txBody>
      </p:sp>
      <p:sp>
        <p:nvSpPr>
          <p:cNvPr id="7" name="Picture Placeholder 8"/>
          <p:cNvSpPr>
            <a:spLocks noGrp="1"/>
          </p:cNvSpPr>
          <p:nvPr>
            <p:ph type="pic" sz="quarter" idx="14"/>
          </p:nvPr>
        </p:nvSpPr>
        <p:spPr>
          <a:xfrm>
            <a:off x="6571488" y="1129553"/>
            <a:ext cx="5315712" cy="2980944"/>
          </a:xfrm>
        </p:spPr>
        <p:txBody>
          <a:bodyPr>
            <a:normAutofit/>
          </a:bodyPr>
          <a:lstStyle>
            <a:lvl1pPr marL="0" indent="0">
              <a:buNone/>
              <a:defRPr sz="1800"/>
            </a:lvl1pPr>
          </a:lstStyle>
          <a:p>
            <a:r>
              <a:rPr lang="pl-PL"/>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pl-PL"/>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Click to edit Master subtitle style</a:t>
            </a:r>
            <a:endParaRPr/>
          </a:p>
        </p:txBody>
      </p:sp>
      <p:sp>
        <p:nvSpPr>
          <p:cNvPr id="4" name="Date Placeholder 3"/>
          <p:cNvSpPr>
            <a:spLocks noGrp="1"/>
          </p:cNvSpPr>
          <p:nvPr>
            <p:ph type="dt" sz="half" idx="10"/>
          </p:nvPr>
        </p:nvSpPr>
        <p:spPr>
          <a:xfrm>
            <a:off x="8773459" y="188260"/>
            <a:ext cx="2844800" cy="365125"/>
          </a:xfrm>
        </p:spPr>
        <p:txBody>
          <a:bodyPr/>
          <a:lstStyle/>
          <a:p>
            <a:fld id="{07C443E9-CC0E-1C4C-9D6A-ADD22C6A24D2}"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8802624" cy="2980944"/>
          </a:xfrm>
        </p:spPr>
        <p:txBody>
          <a:bodyPr>
            <a:normAutofit/>
          </a:bodyPr>
          <a:lstStyle>
            <a:lvl1pPr marL="0" indent="0">
              <a:buNone/>
              <a:defRPr sz="1800"/>
            </a:lvl1pPr>
          </a:lstStyle>
          <a:p>
            <a:r>
              <a:rPr lang="pl-PL"/>
              <a:t>Drag picture to placeholder or click icon to add</a:t>
            </a:r>
            <a:endParaRPr/>
          </a:p>
        </p:txBody>
      </p:sp>
      <p:sp>
        <p:nvSpPr>
          <p:cNvPr id="7" name="Picture Placeholder 8"/>
          <p:cNvSpPr>
            <a:spLocks noGrp="1"/>
          </p:cNvSpPr>
          <p:nvPr>
            <p:ph type="pic" sz="quarter" idx="14"/>
          </p:nvPr>
        </p:nvSpPr>
        <p:spPr>
          <a:xfrm>
            <a:off x="10058400" y="1129553"/>
            <a:ext cx="1828800" cy="1481328"/>
          </a:xfrm>
        </p:spPr>
        <p:txBody>
          <a:bodyPr>
            <a:normAutofit/>
          </a:bodyPr>
          <a:lstStyle>
            <a:lvl1pPr marL="0" indent="0">
              <a:buNone/>
              <a:defRPr sz="1800"/>
            </a:lvl1pPr>
          </a:lstStyle>
          <a:p>
            <a:r>
              <a:rPr lang="pl-PL"/>
              <a:t>Drag picture to placeholder or click icon to add</a:t>
            </a:r>
            <a:endParaRPr/>
          </a:p>
        </p:txBody>
      </p:sp>
      <p:sp>
        <p:nvSpPr>
          <p:cNvPr id="8" name="Picture Placeholder 8"/>
          <p:cNvSpPr>
            <a:spLocks noGrp="1"/>
          </p:cNvSpPr>
          <p:nvPr>
            <p:ph type="pic" sz="quarter" idx="15"/>
          </p:nvPr>
        </p:nvSpPr>
        <p:spPr>
          <a:xfrm>
            <a:off x="10058400" y="2629169"/>
            <a:ext cx="1828800" cy="1481328"/>
          </a:xfrm>
        </p:spPr>
        <p:txBody>
          <a:bodyPr>
            <a:normAutofit/>
          </a:bodyPr>
          <a:lstStyle>
            <a:lvl1pPr marL="0" indent="0">
              <a:buNone/>
              <a:defRPr sz="1800"/>
            </a:lvl1pPr>
          </a:lstStyle>
          <a:p>
            <a:r>
              <a:rPr lang="pl-PL"/>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dirty="0"/>
          </a:p>
        </p:txBody>
      </p:sp>
      <p:sp>
        <p:nvSpPr>
          <p:cNvPr id="4" name="Date Placeholder 3"/>
          <p:cNvSpPr>
            <a:spLocks noGrp="1"/>
          </p:cNvSpPr>
          <p:nvPr>
            <p:ph type="dt" sz="half" idx="10"/>
          </p:nvPr>
        </p:nvSpPr>
        <p:spPr/>
        <p:txBody>
          <a:bodyPr/>
          <a:lstStyle/>
          <a:p>
            <a:fld id="{07C443E9-CC0E-1C4C-9D6A-ADD22C6A24D2}"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F252C-8507-9144-96D4-407B0A04DFF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50071" y="1129554"/>
            <a:ext cx="1219200" cy="5533278"/>
          </a:xfrm>
        </p:spPr>
        <p:txBody>
          <a:bodyPr vert="eaVert" lIns="274320" tIns="685800" bIns="685800"/>
          <a:lstStyle/>
          <a:p>
            <a:r>
              <a:rPr lang="pl-PL"/>
              <a:t>Click to edit Master title style</a:t>
            </a:r>
            <a:endParaRPr/>
          </a:p>
        </p:txBody>
      </p:sp>
      <p:sp>
        <p:nvSpPr>
          <p:cNvPr id="3" name="Vertical Text Placeholder 2"/>
          <p:cNvSpPr>
            <a:spLocks noGrp="1"/>
          </p:cNvSpPr>
          <p:nvPr>
            <p:ph type="body" orient="vert" idx="1"/>
          </p:nvPr>
        </p:nvSpPr>
        <p:spPr>
          <a:xfrm>
            <a:off x="1490133" y="1734671"/>
            <a:ext cx="8568267" cy="4542304"/>
          </a:xfrm>
        </p:spPr>
        <p:txBody>
          <a:bodyPr vert="eaVert"/>
          <a:lstStyle>
            <a:lvl5pPr>
              <a:defRPr/>
            </a:lvl5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dirty="0"/>
          </a:p>
        </p:txBody>
      </p:sp>
      <p:sp>
        <p:nvSpPr>
          <p:cNvPr id="4" name="Date Placeholder 3"/>
          <p:cNvSpPr>
            <a:spLocks noGrp="1"/>
          </p:cNvSpPr>
          <p:nvPr>
            <p:ph type="dt" sz="half" idx="10"/>
          </p:nvPr>
        </p:nvSpPr>
        <p:spPr/>
        <p:txBody>
          <a:bodyPr/>
          <a:lstStyle/>
          <a:p>
            <a:fld id="{07C443E9-CC0E-1C4C-9D6A-ADD22C6A24D2}"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F252C-8507-9144-96D4-407B0A04DF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a:p>
        </p:txBody>
      </p:sp>
      <p:sp>
        <p:nvSpPr>
          <p:cNvPr id="3" name="Content Placeholder 2"/>
          <p:cNvSpPr>
            <a:spLocks noGrp="1"/>
          </p:cNvSpPr>
          <p:nvPr>
            <p:ph idx="1"/>
          </p:nvPr>
        </p:nvSpPr>
        <p:spPr/>
        <p:txBody>
          <a:bodyPr/>
          <a:lstStyle>
            <a:lvl5pPr>
              <a:defRPr/>
            </a:lvl5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dirty="0"/>
          </a:p>
        </p:txBody>
      </p:sp>
      <p:sp>
        <p:nvSpPr>
          <p:cNvPr id="4" name="Date Placeholder 3"/>
          <p:cNvSpPr>
            <a:spLocks noGrp="1"/>
          </p:cNvSpPr>
          <p:nvPr>
            <p:ph type="dt" sz="half" idx="10"/>
          </p:nvPr>
        </p:nvSpPr>
        <p:spPr/>
        <p:txBody>
          <a:bodyPr/>
          <a:lstStyle/>
          <a:p>
            <a:fld id="{07C443E9-CC0E-1C4C-9D6A-ADD22C6A24D2}"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F252C-8507-9144-96D4-407B0A04DF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11887200" cy="914400"/>
          </a:xfrm>
        </p:spPr>
        <p:txBody>
          <a:bodyPr/>
          <a:lstStyle/>
          <a:p>
            <a:r>
              <a:rPr lang="pl-PL"/>
              <a:t>Click to edit Master title style</a:t>
            </a:r>
            <a:endParaRPr/>
          </a:p>
        </p:txBody>
      </p:sp>
      <p:sp>
        <p:nvSpPr>
          <p:cNvPr id="3" name="Subtitle 2"/>
          <p:cNvSpPr>
            <a:spLocks noGrp="1"/>
          </p:cNvSpPr>
          <p:nvPr>
            <p:ph type="subTitle" idx="1"/>
          </p:nvPr>
        </p:nvSpPr>
        <p:spPr>
          <a:xfrm>
            <a:off x="1219200" y="5943600"/>
            <a:ext cx="10668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Click to edit Master subtitle style</a:t>
            </a:r>
            <a:endParaRPr dirty="0"/>
          </a:p>
        </p:txBody>
      </p:sp>
      <p:sp>
        <p:nvSpPr>
          <p:cNvPr id="4" name="Date Placeholder 3"/>
          <p:cNvSpPr>
            <a:spLocks noGrp="1"/>
          </p:cNvSpPr>
          <p:nvPr>
            <p:ph type="dt" sz="half" idx="10"/>
          </p:nvPr>
        </p:nvSpPr>
        <p:spPr/>
        <p:txBody>
          <a:bodyPr/>
          <a:lstStyle/>
          <a:p>
            <a:fld id="{07C443E9-CC0E-1C4C-9D6A-ADD22C6A24D2}"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10651067" cy="3886200"/>
          </a:xfrm>
        </p:spPr>
        <p:txBody>
          <a:bodyPr>
            <a:normAutofit/>
          </a:bodyPr>
          <a:lstStyle>
            <a:lvl1pPr marL="0" indent="0">
              <a:buNone/>
              <a:defRPr sz="1800"/>
            </a:lvl1pPr>
          </a:lstStyle>
          <a:p>
            <a:r>
              <a:rPr lang="pl-PL"/>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118872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pl-PL"/>
              <a:t>Click to edit Master title style</a:t>
            </a:r>
            <a:endParaRPr/>
          </a:p>
        </p:txBody>
      </p:sp>
      <p:sp>
        <p:nvSpPr>
          <p:cNvPr id="3" name="Text Placeholder 2"/>
          <p:cNvSpPr>
            <a:spLocks noGrp="1"/>
          </p:cNvSpPr>
          <p:nvPr>
            <p:ph type="body" idx="1"/>
          </p:nvPr>
        </p:nvSpPr>
        <p:spPr>
          <a:xfrm>
            <a:off x="1219200" y="5484607"/>
            <a:ext cx="10668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Click to edit Master text styles</a:t>
            </a:r>
          </a:p>
        </p:txBody>
      </p:sp>
      <p:sp>
        <p:nvSpPr>
          <p:cNvPr id="4" name="Date Placeholder 3"/>
          <p:cNvSpPr>
            <a:spLocks noGrp="1"/>
          </p:cNvSpPr>
          <p:nvPr>
            <p:ph type="dt" sz="half" idx="10"/>
          </p:nvPr>
        </p:nvSpPr>
        <p:spPr/>
        <p:txBody>
          <a:bodyPr/>
          <a:lstStyle/>
          <a:p>
            <a:fld id="{07C443E9-CC0E-1C4C-9D6A-ADD22C6A24D2}"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F252C-8507-9144-96D4-407B0A04DF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a:p>
        </p:txBody>
      </p:sp>
      <p:sp>
        <p:nvSpPr>
          <p:cNvPr id="3" name="Content Placeholder 2"/>
          <p:cNvSpPr>
            <a:spLocks noGrp="1"/>
          </p:cNvSpPr>
          <p:nvPr>
            <p:ph sz="half" idx="1"/>
          </p:nvPr>
        </p:nvSpPr>
        <p:spPr>
          <a:xfrm>
            <a:off x="1490133" y="2595563"/>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dirty="0"/>
          </a:p>
        </p:txBody>
      </p:sp>
      <p:sp>
        <p:nvSpPr>
          <p:cNvPr id="4" name="Content Placeholder 3"/>
          <p:cNvSpPr>
            <a:spLocks noGrp="1"/>
          </p:cNvSpPr>
          <p:nvPr>
            <p:ph sz="half" idx="2"/>
          </p:nvPr>
        </p:nvSpPr>
        <p:spPr>
          <a:xfrm>
            <a:off x="6863379" y="2595563"/>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dirty="0"/>
          </a:p>
        </p:txBody>
      </p:sp>
      <p:sp>
        <p:nvSpPr>
          <p:cNvPr id="5" name="Date Placeholder 4"/>
          <p:cNvSpPr>
            <a:spLocks noGrp="1"/>
          </p:cNvSpPr>
          <p:nvPr>
            <p:ph type="dt" sz="half" idx="10"/>
          </p:nvPr>
        </p:nvSpPr>
        <p:spPr>
          <a:xfrm>
            <a:off x="8773459" y="188260"/>
            <a:ext cx="2844800" cy="365125"/>
          </a:xfrm>
        </p:spPr>
        <p:txBody>
          <a:bodyPr/>
          <a:lstStyle/>
          <a:p>
            <a:fld id="{07C443E9-CC0E-1C4C-9D6A-ADD22C6A24D2}"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F252C-8507-9144-96D4-407B0A04DF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Click to edit Master title style</a:t>
            </a:r>
            <a:endParaRPr/>
          </a:p>
        </p:txBody>
      </p:sp>
      <p:sp>
        <p:nvSpPr>
          <p:cNvPr id="3" name="Text Placeholder 2"/>
          <p:cNvSpPr>
            <a:spLocks noGrp="1"/>
          </p:cNvSpPr>
          <p:nvPr>
            <p:ph type="body" idx="1"/>
          </p:nvPr>
        </p:nvSpPr>
        <p:spPr>
          <a:xfrm>
            <a:off x="1494117"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1494117"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dirty="0"/>
          </a:p>
        </p:txBody>
      </p:sp>
      <p:sp>
        <p:nvSpPr>
          <p:cNvPr id="5" name="Text Placeholder 4"/>
          <p:cNvSpPr>
            <a:spLocks noGrp="1"/>
          </p:cNvSpPr>
          <p:nvPr>
            <p:ph type="body" sz="quarter" idx="3"/>
          </p:nvPr>
        </p:nvSpPr>
        <p:spPr>
          <a:xfrm>
            <a:off x="6863379"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6863379"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dirty="0"/>
          </a:p>
        </p:txBody>
      </p:sp>
      <p:sp>
        <p:nvSpPr>
          <p:cNvPr id="7" name="Date Placeholder 6"/>
          <p:cNvSpPr>
            <a:spLocks noGrp="1"/>
          </p:cNvSpPr>
          <p:nvPr>
            <p:ph type="dt" sz="half" idx="10"/>
          </p:nvPr>
        </p:nvSpPr>
        <p:spPr>
          <a:xfrm>
            <a:off x="8773459" y="188260"/>
            <a:ext cx="2844800" cy="365125"/>
          </a:xfrm>
        </p:spPr>
        <p:txBody>
          <a:bodyPr/>
          <a:lstStyle/>
          <a:p>
            <a:fld id="{07C443E9-CC0E-1C4C-9D6A-ADD22C6A24D2}" type="datetimeFigureOut">
              <a:rPr lang="en-US" smtClean="0"/>
              <a:t>9/6/2022</a:t>
            </a:fld>
            <a:endParaRPr lang="en-US"/>
          </a:p>
        </p:txBody>
      </p:sp>
      <p:sp>
        <p:nvSpPr>
          <p:cNvPr id="8" name="Footer Placeholder 7"/>
          <p:cNvSpPr>
            <a:spLocks noGrp="1"/>
          </p:cNvSpPr>
          <p:nvPr>
            <p:ph type="ftr" sz="quarter" idx="11"/>
          </p:nvPr>
        </p:nvSpPr>
        <p:spPr>
          <a:xfrm>
            <a:off x="1494117" y="188260"/>
            <a:ext cx="3860800" cy="365125"/>
          </a:xfrm>
        </p:spPr>
        <p:txBody>
          <a:bodyPr/>
          <a:lstStyle/>
          <a:p>
            <a:endParaRPr lang="en-US"/>
          </a:p>
        </p:txBody>
      </p:sp>
      <p:sp>
        <p:nvSpPr>
          <p:cNvPr id="9" name="Slide Number Placeholder 8"/>
          <p:cNvSpPr>
            <a:spLocks noGrp="1"/>
          </p:cNvSpPr>
          <p:nvPr>
            <p:ph type="sldNum" sz="quarter" idx="12"/>
          </p:nvPr>
        </p:nvSpPr>
        <p:spPr/>
        <p:txBody>
          <a:bodyPr/>
          <a:lstStyle/>
          <a:p>
            <a:fld id="{613F252C-8507-9144-96D4-407B0A04DFF9}" type="slidenum">
              <a:rPr lang="en-US" smtClean="0"/>
              <a:t>‹#›</a:t>
            </a:fld>
            <a:endParaRPr lang="en-US"/>
          </a:p>
        </p:txBody>
      </p:sp>
      <p:cxnSp>
        <p:nvCxnSpPr>
          <p:cNvPr id="11" name="Straight Connector 10"/>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a:p>
        </p:txBody>
      </p:sp>
      <p:sp>
        <p:nvSpPr>
          <p:cNvPr id="3" name="Date Placeholder 2"/>
          <p:cNvSpPr>
            <a:spLocks noGrp="1"/>
          </p:cNvSpPr>
          <p:nvPr>
            <p:ph type="dt" sz="half" idx="10"/>
          </p:nvPr>
        </p:nvSpPr>
        <p:spPr/>
        <p:txBody>
          <a:bodyPr/>
          <a:lstStyle/>
          <a:p>
            <a:fld id="{07C443E9-CC0E-1C4C-9D6A-ADD22C6A24D2}" type="datetimeFigureOut">
              <a:rPr lang="en-US" smtClean="0"/>
              <a:t>9/6/2022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3F252C-8507-9144-96D4-407B0A04DF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C443E9-CC0E-1C4C-9D6A-ADD22C6A24D2}" type="datetimeFigureOut">
              <a:rPr lang="en-US" smtClean="0"/>
              <a:t>9/6/2022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3F252C-8507-9144-96D4-407B0A04DF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pl-PL"/>
              <a:t>Click to edit Master title style</a:t>
            </a:r>
            <a:endParaRPr/>
          </a:p>
        </p:txBody>
      </p:sp>
      <p:sp>
        <p:nvSpPr>
          <p:cNvPr id="3" name="Content Placeholder 2"/>
          <p:cNvSpPr>
            <a:spLocks noGrp="1"/>
          </p:cNvSpPr>
          <p:nvPr>
            <p:ph idx="1"/>
          </p:nvPr>
        </p:nvSpPr>
        <p:spPr>
          <a:xfrm>
            <a:off x="6863379" y="2590801"/>
            <a:ext cx="475488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dirty="0"/>
          </a:p>
        </p:txBody>
      </p:sp>
      <p:sp>
        <p:nvSpPr>
          <p:cNvPr id="4" name="Text Placeholder 3"/>
          <p:cNvSpPr>
            <a:spLocks noGrp="1"/>
          </p:cNvSpPr>
          <p:nvPr>
            <p:ph type="body" sz="half" idx="2"/>
          </p:nvPr>
        </p:nvSpPr>
        <p:spPr>
          <a:xfrm>
            <a:off x="1201269" y="2039111"/>
            <a:ext cx="475488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p:cNvSpPr>
            <a:spLocks noGrp="1"/>
          </p:cNvSpPr>
          <p:nvPr>
            <p:ph type="dt" sz="half" idx="10"/>
          </p:nvPr>
        </p:nvSpPr>
        <p:spPr>
          <a:xfrm>
            <a:off x="8773459" y="188260"/>
            <a:ext cx="2844800" cy="365125"/>
          </a:xfrm>
        </p:spPr>
        <p:txBody>
          <a:bodyPr/>
          <a:lstStyle/>
          <a:p>
            <a:fld id="{07C443E9-CC0E-1C4C-9D6A-ADD22C6A24D2}"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F252C-8507-9144-96D4-407B0A04DF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123856"/>
            <a:ext cx="11885084" cy="914400"/>
          </a:xfrm>
          <a:prstGeom prst="rect">
            <a:avLst/>
          </a:prstGeom>
          <a:solidFill>
            <a:schemeClr val="tx2"/>
          </a:solidFill>
        </p:spPr>
        <p:txBody>
          <a:bodyPr vert="horz" lIns="1188720" tIns="45720" rIns="274320" bIns="45720" rtlCol="0" anchor="ctr">
            <a:normAutofit/>
          </a:bodyPr>
          <a:lstStyle/>
          <a:p>
            <a:r>
              <a:rPr lang="pl-PL"/>
              <a:t>Click to edit Master title style</a:t>
            </a:r>
            <a:endParaRPr/>
          </a:p>
        </p:txBody>
      </p:sp>
      <p:sp>
        <p:nvSpPr>
          <p:cNvPr id="3" name="Text Placeholder 2"/>
          <p:cNvSpPr>
            <a:spLocks noGrp="1"/>
          </p:cNvSpPr>
          <p:nvPr>
            <p:ph type="body" idx="1"/>
          </p:nvPr>
        </p:nvSpPr>
        <p:spPr>
          <a:xfrm>
            <a:off x="1485899" y="2595563"/>
            <a:ext cx="10147301" cy="3670767"/>
          </a:xfrm>
          <a:prstGeom prst="rect">
            <a:avLst/>
          </a:prstGeom>
        </p:spPr>
        <p:txBody>
          <a:bodyPr vert="horz" lIns="91440" tIns="45720" rIns="91440" bIns="45720" rtlCol="0">
            <a:normAutofit/>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dirty="0"/>
          </a:p>
        </p:txBody>
      </p:sp>
      <p:sp>
        <p:nvSpPr>
          <p:cNvPr id="4" name="Date Placeholder 3"/>
          <p:cNvSpPr>
            <a:spLocks noGrp="1"/>
          </p:cNvSpPr>
          <p:nvPr>
            <p:ph type="dt" sz="half" idx="2"/>
          </p:nvPr>
        </p:nvSpPr>
        <p:spPr>
          <a:xfrm>
            <a:off x="8773459" y="188260"/>
            <a:ext cx="28448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07C443E9-CC0E-1C4C-9D6A-ADD22C6A24D2}" type="datetimeFigureOut">
              <a:rPr lang="en-US" smtClean="0"/>
              <a:t>9/6/2022</a:t>
            </a:fld>
            <a:endParaRPr lang="en-US"/>
          </a:p>
        </p:txBody>
      </p:sp>
      <p:sp>
        <p:nvSpPr>
          <p:cNvPr id="5" name="Footer Placeholder 4"/>
          <p:cNvSpPr>
            <a:spLocks noGrp="1"/>
          </p:cNvSpPr>
          <p:nvPr>
            <p:ph type="ftr" sz="quarter" idx="3"/>
          </p:nvPr>
        </p:nvSpPr>
        <p:spPr>
          <a:xfrm>
            <a:off x="1494117" y="188260"/>
            <a:ext cx="38608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1719859" y="6569076"/>
            <a:ext cx="6096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613F252C-8507-9144-96D4-407B0A04DFF9}" type="slidenum">
              <a:rPr lang="en-US" smtClean="0"/>
              <a:t>‹#›</a:t>
            </a:fld>
            <a:endParaRPr lang="en-US"/>
          </a:p>
        </p:txBody>
      </p:sp>
      <p:sp>
        <p:nvSpPr>
          <p:cNvPr id="7" name="Rectangle 6"/>
          <p:cNvSpPr/>
          <p:nvPr/>
        </p:nvSpPr>
        <p:spPr>
          <a:xfrm>
            <a:off x="1219201" y="0"/>
            <a:ext cx="10665884"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Rectangle 7"/>
          <p:cNvSpPr/>
          <p:nvPr/>
        </p:nvSpPr>
        <p:spPr>
          <a:xfrm>
            <a:off x="1219201" y="6675120"/>
            <a:ext cx="10665884"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tint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50589"/>
            <a:ext cx="10439400" cy="1467624"/>
          </a:xfrm>
          <a:solidFill>
            <a:srgbClr val="948C1F"/>
          </a:solidFill>
        </p:spPr>
        <p:txBody>
          <a:bodyPr>
            <a:normAutofit/>
          </a:bodyPr>
          <a:lstStyle/>
          <a:p>
            <a:r>
              <a:rPr lang="en-US" dirty="0">
                <a:latin typeface="Arial" panose="020B0604020202020204" pitchFamily="34" charset="0"/>
                <a:cs typeface="Arial" panose="020B0604020202020204" pitchFamily="34" charset="0"/>
              </a:rPr>
              <a:t>Smarter Futures: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 Public-Private-Civic Partnership </a:t>
            </a:r>
          </a:p>
        </p:txBody>
      </p:sp>
      <p:sp>
        <p:nvSpPr>
          <p:cNvPr id="3" name="Subtitle 2"/>
          <p:cNvSpPr>
            <a:spLocks noGrp="1"/>
          </p:cNvSpPr>
          <p:nvPr>
            <p:ph type="subTitle" idx="1"/>
          </p:nvPr>
        </p:nvSpPr>
        <p:spPr>
          <a:xfrm>
            <a:off x="914401" y="2218214"/>
            <a:ext cx="9525000" cy="4639787"/>
          </a:xfrm>
        </p:spPr>
        <p:txBody>
          <a:bodyPr/>
          <a:lstStyle/>
          <a:p>
            <a:pPr>
              <a:spcBef>
                <a:spcPts val="0"/>
              </a:spcBef>
            </a:pPr>
            <a:endParaRPr lang="en-US" b="1" dirty="0">
              <a:latin typeface="Open Sans Light" panose="020B0306030504020204" pitchFamily="34" charset="0"/>
              <a:ea typeface="Open Sans Light" panose="020B0306030504020204" pitchFamily="34" charset="0"/>
              <a:cs typeface="Open Sans Light" panose="020B0306030504020204" pitchFamily="34" charset="0"/>
            </a:endParaRPr>
          </a:p>
          <a:p>
            <a:pPr>
              <a:spcBef>
                <a:spcPts val="0"/>
              </a:spcBef>
            </a:pPr>
            <a:r>
              <a:rPr lang="en-US" b="1" dirty="0">
                <a:latin typeface="Arial" panose="020B0604020202020204" pitchFamily="34" charset="0"/>
                <a:ea typeface="Open Sans Light" panose="020B0306030504020204" pitchFamily="34" charset="0"/>
                <a:cs typeface="Arial" panose="020B0604020202020204" pitchFamily="34" charset="0"/>
              </a:rPr>
              <a:t>29th International Conference for</a:t>
            </a:r>
          </a:p>
          <a:p>
            <a:pPr>
              <a:spcBef>
                <a:spcPts val="0"/>
              </a:spcBef>
            </a:pPr>
            <a:r>
              <a:rPr lang="en-US" b="1" dirty="0">
                <a:latin typeface="Arial" panose="020B0604020202020204" pitchFamily="34" charset="0"/>
                <a:ea typeface="Open Sans Light" panose="020B0306030504020204" pitchFamily="34" charset="0"/>
                <a:cs typeface="Arial" panose="020B0604020202020204" pitchFamily="34" charset="0"/>
              </a:rPr>
              <a:t>Spina Bifida and Hydrocephalus</a:t>
            </a:r>
          </a:p>
          <a:p>
            <a:pPr>
              <a:spcBef>
                <a:spcPts val="0"/>
              </a:spcBef>
            </a:pPr>
            <a:r>
              <a:rPr lang="en-US" dirty="0">
                <a:latin typeface="Arial" panose="020B0604020202020204" pitchFamily="34" charset="0"/>
                <a:ea typeface="Open Sans Light" panose="020B0306030504020204" pitchFamily="34" charset="0"/>
                <a:cs typeface="Arial" panose="020B0604020202020204" pitchFamily="34" charset="0"/>
              </a:rPr>
              <a:t>7 September 2022</a:t>
            </a:r>
          </a:p>
        </p:txBody>
      </p:sp>
      <p:pic>
        <p:nvPicPr>
          <p:cNvPr id="4" name="Picture 3" descr="Smarter Futures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1302" y="2456559"/>
            <a:ext cx="3225096" cy="4163095"/>
          </a:xfrm>
          <a:prstGeom prst="rect">
            <a:avLst/>
          </a:prstGeom>
        </p:spPr>
      </p:pic>
      <p:sp>
        <p:nvSpPr>
          <p:cNvPr id="5" name="Rectangle 4">
            <a:extLst>
              <a:ext uri="{FF2B5EF4-FFF2-40B4-BE49-F238E27FC236}">
                <a16:creationId xmlns:a16="http://schemas.microsoft.com/office/drawing/2014/main" id="{1A2B6B31-1D55-4536-8EDA-5C9DA2D49D77}"/>
              </a:ext>
            </a:extLst>
          </p:cNvPr>
          <p:cNvSpPr/>
          <p:nvPr/>
        </p:nvSpPr>
        <p:spPr>
          <a:xfrm>
            <a:off x="1104901" y="3602016"/>
            <a:ext cx="4572000" cy="646331"/>
          </a:xfrm>
          <a:prstGeom prst="rect">
            <a:avLst/>
          </a:prstGeom>
        </p:spPr>
        <p:txBody>
          <a:bodyPr>
            <a:spAutoFit/>
          </a:bodyPr>
          <a:lstStyle/>
          <a:p>
            <a:r>
              <a:rPr lang="en-US" b="1" dirty="0">
                <a:solidFill>
                  <a:schemeClr val="tx1">
                    <a:lumMod val="65000"/>
                    <a:lumOff val="35000"/>
                  </a:schemeClr>
                </a:solidFill>
                <a:latin typeface="Arial" panose="020B0604020202020204" pitchFamily="34" charset="0"/>
                <a:ea typeface="Open Sans Light" panose="020B0306030504020204" pitchFamily="34" charset="0"/>
                <a:cs typeface="Arial" panose="020B0604020202020204" pitchFamily="34" charset="0"/>
              </a:rPr>
              <a:t>Scott Montgomery</a:t>
            </a:r>
          </a:p>
          <a:p>
            <a:r>
              <a:rPr lang="en-US" dirty="0">
                <a:latin typeface="Arial" panose="020B0604020202020204" pitchFamily="34" charset="0"/>
                <a:ea typeface="Open Sans Light" panose="020B0306030504020204" pitchFamily="34" charset="0"/>
                <a:cs typeface="Arial" panose="020B0604020202020204" pitchFamily="34" charset="0"/>
              </a:rPr>
              <a:t>Director, Food Fortification Initiative</a:t>
            </a:r>
          </a:p>
        </p:txBody>
      </p:sp>
      <p:sp>
        <p:nvSpPr>
          <p:cNvPr id="9" name="Rectangle 8">
            <a:extLst>
              <a:ext uri="{FF2B5EF4-FFF2-40B4-BE49-F238E27FC236}">
                <a16:creationId xmlns:a16="http://schemas.microsoft.com/office/drawing/2014/main" id="{6AEAE711-2202-4D05-8C8E-00360E3C78BF}"/>
              </a:ext>
            </a:extLst>
          </p:cNvPr>
          <p:cNvSpPr/>
          <p:nvPr/>
        </p:nvSpPr>
        <p:spPr>
          <a:xfrm>
            <a:off x="2095500" y="1"/>
            <a:ext cx="8001000" cy="191191"/>
          </a:xfrm>
          <a:prstGeom prst="rect">
            <a:avLst/>
          </a:prstGeom>
          <a:solidFill>
            <a:srgbClr val="D6D9CD"/>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EC8B2B61-0BD2-4ED7-9A8A-91584F73C1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66288628"/>
      </p:ext>
    </p:extLst>
  </p:cSld>
  <p:clrMapOvr>
    <a:masterClrMapping/>
  </p:clrMapOvr>
  <mc:AlternateContent xmlns:mc="http://schemas.openxmlformats.org/markup-compatibility/2006" xmlns:p14="http://schemas.microsoft.com/office/powerpoint/2010/main">
    <mc:Choice Requires="p14">
      <p:transition spd="med" p14:dur="700" advTm="53880">
        <p:fade/>
      </p:transition>
    </mc:Choice>
    <mc:Fallback xmlns="">
      <p:transition spd="med" advTm="538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BCD0F4-AB14-40C1-A7C5-380E79E21DEA}"/>
              </a:ext>
            </a:extLst>
          </p:cNvPr>
          <p:cNvSpPr/>
          <p:nvPr/>
        </p:nvSpPr>
        <p:spPr>
          <a:xfrm>
            <a:off x="0" y="666656"/>
            <a:ext cx="12192000" cy="914400"/>
          </a:xfrm>
          <a:prstGeom prst="rect">
            <a:avLst/>
          </a:prstGeom>
          <a:solidFill>
            <a:srgbClr val="948C1F"/>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prstClr val="white"/>
                </a:solidFill>
                <a:latin typeface="Arial" panose="020B0604020202020204" pitchFamily="34" charset="0"/>
                <a:ea typeface="+mj-ea"/>
                <a:cs typeface="Arial" panose="020B0604020202020204" pitchFamily="34" charset="0"/>
              </a:rPr>
              <a:t>Unique Partnership Model</a:t>
            </a:r>
            <a:endParaRPr lang="en-US" dirty="0">
              <a:latin typeface="Arial" panose="020B0604020202020204" pitchFamily="34" charset="0"/>
              <a:cs typeface="Arial" panose="020B0604020202020204" pitchFamily="34" charset="0"/>
            </a:endParaRPr>
          </a:p>
        </p:txBody>
      </p:sp>
      <p:pic>
        <p:nvPicPr>
          <p:cNvPr id="9" name="Content Placeholder 8">
            <a:extLst>
              <a:ext uri="{FF2B5EF4-FFF2-40B4-BE49-F238E27FC236}">
                <a16:creationId xmlns:a16="http://schemas.microsoft.com/office/drawing/2014/main" id="{4CEE547A-D8BF-4CBC-AD44-47B452F0D613}"/>
              </a:ext>
            </a:extLst>
          </p:cNvPr>
          <p:cNvPicPr>
            <a:picLocks noGrp="1" noChangeAspect="1"/>
          </p:cNvPicPr>
          <p:nvPr>
            <p:ph idx="1"/>
          </p:nvPr>
        </p:nvPicPr>
        <p:blipFill rotWithShape="1">
          <a:blip r:embed="rId5"/>
          <a:srcRect t="23521"/>
          <a:stretch/>
        </p:blipFill>
        <p:spPr>
          <a:xfrm>
            <a:off x="1560557" y="2292393"/>
            <a:ext cx="9070885" cy="3353328"/>
          </a:xfrm>
        </p:spPr>
      </p:pic>
      <p:sp>
        <p:nvSpPr>
          <p:cNvPr id="11" name="Rectangle 10">
            <a:extLst>
              <a:ext uri="{FF2B5EF4-FFF2-40B4-BE49-F238E27FC236}">
                <a16:creationId xmlns:a16="http://schemas.microsoft.com/office/drawing/2014/main" id="{B5B19870-BEC9-484A-9F47-3899FCDD1AC7}"/>
              </a:ext>
            </a:extLst>
          </p:cNvPr>
          <p:cNvSpPr/>
          <p:nvPr/>
        </p:nvSpPr>
        <p:spPr>
          <a:xfrm>
            <a:off x="2095500" y="1"/>
            <a:ext cx="8001000" cy="191191"/>
          </a:xfrm>
          <a:prstGeom prst="rect">
            <a:avLst/>
          </a:prstGeom>
          <a:solidFill>
            <a:srgbClr val="D6D9CD"/>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9C87B7B-5209-44BC-A271-E7D49457F575}"/>
              </a:ext>
            </a:extLst>
          </p:cNvPr>
          <p:cNvSpPr/>
          <p:nvPr/>
        </p:nvSpPr>
        <p:spPr>
          <a:xfrm>
            <a:off x="2095500" y="6663448"/>
            <a:ext cx="8001000" cy="191191"/>
          </a:xfrm>
          <a:prstGeom prst="rect">
            <a:avLst/>
          </a:prstGeom>
          <a:solidFill>
            <a:srgbClr val="D6D9CD"/>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11F0C86B-09C9-4A75-9097-9AD38AF627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41139991"/>
      </p:ext>
    </p:extLst>
  </p:cSld>
  <p:clrMapOvr>
    <a:masterClrMapping/>
  </p:clrMapOvr>
  <mc:AlternateContent xmlns:mc="http://schemas.openxmlformats.org/markup-compatibility/2006" xmlns:p14="http://schemas.microsoft.com/office/powerpoint/2010/main">
    <mc:Choice Requires="p14">
      <p:transition spd="med" p14:dur="700" advTm="79004">
        <p:fade/>
      </p:transition>
    </mc:Choice>
    <mc:Fallback xmlns="">
      <p:transition spd="med" advTm="790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BCD0F4-AB14-40C1-A7C5-380E79E21DEA}"/>
              </a:ext>
            </a:extLst>
          </p:cNvPr>
          <p:cNvSpPr/>
          <p:nvPr/>
        </p:nvSpPr>
        <p:spPr>
          <a:xfrm>
            <a:off x="0" y="666656"/>
            <a:ext cx="12192000" cy="914400"/>
          </a:xfrm>
          <a:prstGeom prst="rect">
            <a:avLst/>
          </a:prstGeom>
          <a:solidFill>
            <a:srgbClr val="948C1F"/>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prstClr val="white"/>
                </a:solidFill>
                <a:latin typeface="Arial" panose="020B0604020202020204" pitchFamily="34" charset="0"/>
                <a:ea typeface="+mj-ea"/>
                <a:cs typeface="Arial" panose="020B0604020202020204" pitchFamily="34" charset="0"/>
              </a:rPr>
              <a:t>Partners</a:t>
            </a: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5B19870-BEC9-484A-9F47-3899FCDD1AC7}"/>
              </a:ext>
            </a:extLst>
          </p:cNvPr>
          <p:cNvSpPr/>
          <p:nvPr/>
        </p:nvSpPr>
        <p:spPr>
          <a:xfrm>
            <a:off x="2095500" y="1"/>
            <a:ext cx="8001000" cy="191191"/>
          </a:xfrm>
          <a:prstGeom prst="rect">
            <a:avLst/>
          </a:prstGeom>
          <a:solidFill>
            <a:srgbClr val="D6D9CD"/>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9C87B7B-5209-44BC-A271-E7D49457F575}"/>
              </a:ext>
            </a:extLst>
          </p:cNvPr>
          <p:cNvSpPr/>
          <p:nvPr/>
        </p:nvSpPr>
        <p:spPr>
          <a:xfrm>
            <a:off x="2095500" y="6663448"/>
            <a:ext cx="8001000" cy="191191"/>
          </a:xfrm>
          <a:prstGeom prst="rect">
            <a:avLst/>
          </a:prstGeom>
          <a:solidFill>
            <a:srgbClr val="D6D9CD"/>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CE68DF2-E03A-42E3-B90A-9E2A5901CF3F}"/>
              </a:ext>
            </a:extLst>
          </p:cNvPr>
          <p:cNvPicPr>
            <a:picLocks noChangeAspect="1"/>
          </p:cNvPicPr>
          <p:nvPr/>
        </p:nvPicPr>
        <p:blipFill>
          <a:blip r:embed="rId5"/>
          <a:stretch>
            <a:fillRect/>
          </a:stretch>
        </p:blipFill>
        <p:spPr>
          <a:xfrm>
            <a:off x="2804688" y="1843384"/>
            <a:ext cx="6582624" cy="4517867"/>
          </a:xfrm>
          <a:prstGeom prst="rect">
            <a:avLst/>
          </a:prstGeom>
        </p:spPr>
      </p:pic>
      <p:pic>
        <p:nvPicPr>
          <p:cNvPr id="2" name="Audio 1">
            <a:hlinkClick r:id="" action="ppaction://media"/>
            <a:extLst>
              <a:ext uri="{FF2B5EF4-FFF2-40B4-BE49-F238E27FC236}">
                <a16:creationId xmlns:a16="http://schemas.microsoft.com/office/drawing/2014/main" id="{A6EC1BCD-420E-493E-B4A4-8C796C2B2B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53485102"/>
      </p:ext>
    </p:extLst>
  </p:cSld>
  <p:clrMapOvr>
    <a:masterClrMapping/>
  </p:clrMapOvr>
  <mc:AlternateContent xmlns:mc="http://schemas.openxmlformats.org/markup-compatibility/2006" xmlns:p14="http://schemas.microsoft.com/office/powerpoint/2010/main">
    <mc:Choice Requires="p14">
      <p:transition spd="med" p14:dur="700" advTm="81168">
        <p:fade/>
      </p:transition>
    </mc:Choice>
    <mc:Fallback xmlns="">
      <p:transition spd="med" advTm="811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4F58E-F104-4C7B-BEE7-21FF4D9EC640}"/>
              </a:ext>
            </a:extLst>
          </p:cNvPr>
          <p:cNvPicPr>
            <a:picLocks noChangeAspect="1"/>
          </p:cNvPicPr>
          <p:nvPr/>
        </p:nvPicPr>
        <p:blipFill rotWithShape="1">
          <a:blip r:embed="rId5"/>
          <a:srcRect b="33479"/>
          <a:stretch/>
        </p:blipFill>
        <p:spPr>
          <a:xfrm>
            <a:off x="1247394" y="1817991"/>
            <a:ext cx="4848606" cy="4562041"/>
          </a:xfrm>
          <a:prstGeom prst="rect">
            <a:avLst/>
          </a:prstGeom>
        </p:spPr>
      </p:pic>
      <p:sp>
        <p:nvSpPr>
          <p:cNvPr id="13" name="Rectangle 12">
            <a:extLst>
              <a:ext uri="{FF2B5EF4-FFF2-40B4-BE49-F238E27FC236}">
                <a16:creationId xmlns:a16="http://schemas.microsoft.com/office/drawing/2014/main" id="{63BCD0F4-AB14-40C1-A7C5-380E79E21DEA}"/>
              </a:ext>
            </a:extLst>
          </p:cNvPr>
          <p:cNvSpPr/>
          <p:nvPr/>
        </p:nvSpPr>
        <p:spPr>
          <a:xfrm>
            <a:off x="0" y="666656"/>
            <a:ext cx="12192000" cy="914400"/>
          </a:xfrm>
          <a:prstGeom prst="rect">
            <a:avLst/>
          </a:prstGeom>
          <a:solidFill>
            <a:srgbClr val="948C1F"/>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prstClr val="white"/>
                </a:solidFill>
                <a:latin typeface="Arial" panose="020B0604020202020204" pitchFamily="34" charset="0"/>
                <a:cs typeface="Arial" panose="020B0604020202020204" pitchFamily="34" charset="0"/>
              </a:rPr>
              <a:t>Key Achievements</a:t>
            </a: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5B19870-BEC9-484A-9F47-3899FCDD1AC7}"/>
              </a:ext>
            </a:extLst>
          </p:cNvPr>
          <p:cNvSpPr/>
          <p:nvPr/>
        </p:nvSpPr>
        <p:spPr>
          <a:xfrm>
            <a:off x="2095500" y="1"/>
            <a:ext cx="8001000" cy="191191"/>
          </a:xfrm>
          <a:prstGeom prst="rect">
            <a:avLst/>
          </a:prstGeom>
          <a:solidFill>
            <a:srgbClr val="D6D9CD"/>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9C87B7B-5209-44BC-A271-E7D49457F575}"/>
              </a:ext>
            </a:extLst>
          </p:cNvPr>
          <p:cNvSpPr/>
          <p:nvPr/>
        </p:nvSpPr>
        <p:spPr>
          <a:xfrm>
            <a:off x="2095500" y="6663448"/>
            <a:ext cx="8001000" cy="191191"/>
          </a:xfrm>
          <a:prstGeom prst="rect">
            <a:avLst/>
          </a:prstGeom>
          <a:solidFill>
            <a:srgbClr val="D6D9CD"/>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0F46BF0-B1CD-4B95-AC4A-0086B0A4448A}"/>
              </a:ext>
            </a:extLst>
          </p:cNvPr>
          <p:cNvSpPr/>
          <p:nvPr/>
        </p:nvSpPr>
        <p:spPr>
          <a:xfrm>
            <a:off x="5807568" y="1708136"/>
            <a:ext cx="437350" cy="219713"/>
          </a:xfrm>
          <a:prstGeom prst="rect">
            <a:avLst/>
          </a:prstGeom>
          <a:solidFill>
            <a:schemeClr val="bg1"/>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D550B1-8ED6-4E28-BC5B-5E8E2E657536}"/>
              </a:ext>
            </a:extLst>
          </p:cNvPr>
          <p:cNvSpPr/>
          <p:nvPr/>
        </p:nvSpPr>
        <p:spPr>
          <a:xfrm>
            <a:off x="10762762" y="1911780"/>
            <a:ext cx="437351" cy="219713"/>
          </a:xfrm>
          <a:prstGeom prst="rect">
            <a:avLst/>
          </a:prstGeom>
          <a:solidFill>
            <a:schemeClr val="bg1"/>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964A1481-4A0E-416E-8316-9A97CA1B22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pic>
        <p:nvPicPr>
          <p:cNvPr id="7" name="Picture 6">
            <a:extLst>
              <a:ext uri="{FF2B5EF4-FFF2-40B4-BE49-F238E27FC236}">
                <a16:creationId xmlns:a16="http://schemas.microsoft.com/office/drawing/2014/main" id="{8AF381EE-BD02-407F-B9EC-EA184FCE69F7}"/>
              </a:ext>
            </a:extLst>
          </p:cNvPr>
          <p:cNvPicPr>
            <a:picLocks noChangeAspect="1"/>
          </p:cNvPicPr>
          <p:nvPr/>
        </p:nvPicPr>
        <p:blipFill rotWithShape="1">
          <a:blip r:embed="rId7"/>
          <a:srcRect b="33479"/>
          <a:stretch/>
        </p:blipFill>
        <p:spPr>
          <a:xfrm>
            <a:off x="6244918" y="1817991"/>
            <a:ext cx="4848606" cy="4562041"/>
          </a:xfrm>
          <a:prstGeom prst="rect">
            <a:avLst/>
          </a:prstGeom>
        </p:spPr>
      </p:pic>
    </p:spTree>
    <p:extLst>
      <p:ext uri="{BB962C8B-B14F-4D97-AF65-F5344CB8AC3E}">
        <p14:creationId xmlns:p14="http://schemas.microsoft.com/office/powerpoint/2010/main" val="2596803989"/>
      </p:ext>
    </p:extLst>
  </p:cSld>
  <p:clrMapOvr>
    <a:masterClrMapping/>
  </p:clrMapOvr>
  <mc:AlternateContent xmlns:mc="http://schemas.openxmlformats.org/markup-compatibility/2006" xmlns:p14="http://schemas.microsoft.com/office/powerpoint/2010/main">
    <mc:Choice Requires="p14">
      <p:transition spd="med" p14:dur="700" advTm="88059">
        <p:fade/>
      </p:transition>
    </mc:Choice>
    <mc:Fallback xmlns="">
      <p:transition spd="med" advTm="880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34758-B315-42A1-B889-FE30AE0D65DB}"/>
              </a:ext>
            </a:extLst>
          </p:cNvPr>
          <p:cNvPicPr>
            <a:picLocks noChangeAspect="1"/>
          </p:cNvPicPr>
          <p:nvPr/>
        </p:nvPicPr>
        <p:blipFill rotWithShape="1">
          <a:blip r:embed="rId5"/>
          <a:srcRect l="1190" t="3347" r="1190" b="14431"/>
          <a:stretch/>
        </p:blipFill>
        <p:spPr>
          <a:xfrm>
            <a:off x="0" y="0"/>
            <a:ext cx="12191998" cy="6854639"/>
          </a:xfrm>
          <a:prstGeom prst="rect">
            <a:avLst/>
          </a:prstGeom>
        </p:spPr>
      </p:pic>
      <p:sp>
        <p:nvSpPr>
          <p:cNvPr id="13" name="Rectangle 12">
            <a:extLst>
              <a:ext uri="{FF2B5EF4-FFF2-40B4-BE49-F238E27FC236}">
                <a16:creationId xmlns:a16="http://schemas.microsoft.com/office/drawing/2014/main" id="{63BCD0F4-AB14-40C1-A7C5-380E79E21DEA}"/>
              </a:ext>
            </a:extLst>
          </p:cNvPr>
          <p:cNvSpPr/>
          <p:nvPr/>
        </p:nvSpPr>
        <p:spPr>
          <a:xfrm>
            <a:off x="0" y="666656"/>
            <a:ext cx="12192000" cy="914400"/>
          </a:xfrm>
          <a:prstGeom prst="rect">
            <a:avLst/>
          </a:prstGeom>
          <a:solidFill>
            <a:srgbClr val="948C1F"/>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prstClr val="white"/>
                </a:solidFill>
                <a:latin typeface="Arial" panose="020B0604020202020204" pitchFamily="34" charset="0"/>
                <a:cs typeface="Arial" panose="020B0604020202020204" pitchFamily="34" charset="0"/>
              </a:rPr>
              <a:t>The Opportunity</a:t>
            </a:r>
            <a:endParaRPr lang="en-US" sz="36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5B19870-BEC9-484A-9F47-3899FCDD1AC7}"/>
              </a:ext>
            </a:extLst>
          </p:cNvPr>
          <p:cNvSpPr/>
          <p:nvPr/>
        </p:nvSpPr>
        <p:spPr>
          <a:xfrm>
            <a:off x="2095500" y="1"/>
            <a:ext cx="8001000" cy="191191"/>
          </a:xfrm>
          <a:prstGeom prst="rect">
            <a:avLst/>
          </a:prstGeom>
          <a:solidFill>
            <a:srgbClr val="D6D9CD"/>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731DC63-2003-4957-94CB-B94116307655}"/>
              </a:ext>
            </a:extLst>
          </p:cNvPr>
          <p:cNvSpPr txBox="1"/>
          <p:nvPr/>
        </p:nvSpPr>
        <p:spPr>
          <a:xfrm>
            <a:off x="2005914" y="6385938"/>
            <a:ext cx="1927654" cy="276999"/>
          </a:xfrm>
          <a:prstGeom prst="rect">
            <a:avLst/>
          </a:prstGeom>
          <a:noFill/>
        </p:spPr>
        <p:txBody>
          <a:bodyPr wrap="square" rtlCol="0">
            <a:spAutoFit/>
          </a:bodyPr>
          <a:lstStyle/>
          <a:p>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Photo: RTI</a:t>
            </a:r>
          </a:p>
        </p:txBody>
      </p:sp>
      <p:pic>
        <p:nvPicPr>
          <p:cNvPr id="2" name="Audio 1">
            <a:hlinkClick r:id="" action="ppaction://media"/>
            <a:extLst>
              <a:ext uri="{FF2B5EF4-FFF2-40B4-BE49-F238E27FC236}">
                <a16:creationId xmlns:a16="http://schemas.microsoft.com/office/drawing/2014/main" id="{CFEC9D7B-42E4-4702-B3FD-4362B61F5C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
        <p:nvSpPr>
          <p:cNvPr id="4" name="Rectangle 3">
            <a:extLst>
              <a:ext uri="{FF2B5EF4-FFF2-40B4-BE49-F238E27FC236}">
                <a16:creationId xmlns:a16="http://schemas.microsoft.com/office/drawing/2014/main" id="{CBC523D3-1A52-40ED-B271-EBBF6F0A79D5}"/>
              </a:ext>
            </a:extLst>
          </p:cNvPr>
          <p:cNvSpPr/>
          <p:nvPr/>
        </p:nvSpPr>
        <p:spPr>
          <a:xfrm>
            <a:off x="-2" y="4738256"/>
            <a:ext cx="12192000" cy="2116383"/>
          </a:xfrm>
          <a:prstGeom prst="rect">
            <a:avLst/>
          </a:prstGeom>
          <a:solidFill>
            <a:srgbClr val="FFFFFF">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7F2E904-6243-49D2-B3C2-A4AF396292AC}"/>
              </a:ext>
            </a:extLst>
          </p:cNvPr>
          <p:cNvSpPr/>
          <p:nvPr/>
        </p:nvSpPr>
        <p:spPr>
          <a:xfrm>
            <a:off x="2567630" y="4996074"/>
            <a:ext cx="7056738" cy="1384995"/>
          </a:xfrm>
          <a:prstGeom prst="rect">
            <a:avLst/>
          </a:prstGeom>
        </p:spPr>
        <p:txBody>
          <a:bodyPr wrap="square">
            <a:spAutoFit/>
          </a:bodyPr>
          <a:lstStyle/>
          <a:p>
            <a:pPr algn="ctr"/>
            <a:r>
              <a:rPr lang="en-US" sz="2800" dirty="0">
                <a:solidFill>
                  <a:schemeClr val="bg1"/>
                </a:solidFill>
                <a:latin typeface="Calibri" panose="020F0502020204030204" pitchFamily="34" charset="0"/>
                <a:ea typeface="Open Sans" panose="020B0606030504020204" pitchFamily="34" charset="0"/>
                <a:cs typeface="Calibri" panose="020F0502020204030204" pitchFamily="34" charset="0"/>
              </a:rPr>
              <a:t>We can avert at least </a:t>
            </a:r>
          </a:p>
          <a:p>
            <a:pPr algn="ctr"/>
            <a:r>
              <a:rPr lang="en-US" sz="2800" b="1" dirty="0">
                <a:solidFill>
                  <a:schemeClr val="bg1"/>
                </a:solidFill>
                <a:latin typeface="Calibri" panose="020F0502020204030204" pitchFamily="34" charset="0"/>
                <a:ea typeface="Open Sans" panose="020B0606030504020204" pitchFamily="34" charset="0"/>
                <a:cs typeface="Calibri" panose="020F0502020204030204" pitchFamily="34" charset="0"/>
              </a:rPr>
              <a:t>43,000 neural tube defects in Africa </a:t>
            </a:r>
            <a:r>
              <a:rPr lang="en-US" sz="2800" b="1" i="1" u="sng" dirty="0">
                <a:solidFill>
                  <a:schemeClr val="bg1"/>
                </a:solidFill>
                <a:latin typeface="Calibri" panose="020F0502020204030204" pitchFamily="34" charset="0"/>
                <a:ea typeface="Open Sans" panose="020B0606030504020204" pitchFamily="34" charset="0"/>
                <a:cs typeface="Calibri" panose="020F0502020204030204" pitchFamily="34" charset="0"/>
              </a:rPr>
              <a:t>per year</a:t>
            </a:r>
            <a:r>
              <a:rPr lang="en-US" sz="2800" i="1" dirty="0">
                <a:solidFill>
                  <a:schemeClr val="bg1"/>
                </a:solidFill>
                <a:latin typeface="Calibri" panose="020F0502020204030204" pitchFamily="34" charset="0"/>
                <a:ea typeface="Open Sans" panose="020B0606030504020204" pitchFamily="34" charset="0"/>
                <a:cs typeface="Calibri" panose="020F0502020204030204" pitchFamily="34" charset="0"/>
              </a:rPr>
              <a:t> </a:t>
            </a:r>
            <a:r>
              <a:rPr lang="en-US" sz="2800" dirty="0">
                <a:solidFill>
                  <a:schemeClr val="bg1"/>
                </a:solidFill>
                <a:latin typeface="Calibri" panose="020F0502020204030204" pitchFamily="34" charset="0"/>
                <a:ea typeface="Open Sans" panose="020B0606030504020204" pitchFamily="34" charset="0"/>
                <a:cs typeface="Calibri" panose="020F0502020204030204" pitchFamily="34" charset="0"/>
              </a:rPr>
              <a:t>through country-led fortification programs.</a:t>
            </a:r>
            <a:endParaRPr lang="en-US" sz="24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59C87B7B-5209-44BC-A271-E7D49457F575}"/>
              </a:ext>
            </a:extLst>
          </p:cNvPr>
          <p:cNvSpPr/>
          <p:nvPr/>
        </p:nvSpPr>
        <p:spPr>
          <a:xfrm>
            <a:off x="2095500" y="6663448"/>
            <a:ext cx="8001000" cy="191191"/>
          </a:xfrm>
          <a:prstGeom prst="rect">
            <a:avLst/>
          </a:prstGeom>
          <a:solidFill>
            <a:srgbClr val="D6D9CD"/>
          </a:solidFill>
          <a:ln>
            <a:noFill/>
          </a:ln>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5149927"/>
      </p:ext>
    </p:extLst>
  </p:cSld>
  <p:clrMapOvr>
    <a:masterClrMapping/>
  </p:clrMapOvr>
  <mc:AlternateContent xmlns:mc="http://schemas.openxmlformats.org/markup-compatibility/2006" xmlns:p14="http://schemas.microsoft.com/office/powerpoint/2010/main">
    <mc:Choice Requires="p14">
      <p:transition spd="med" p14:dur="700" advTm="88087">
        <p:fade/>
      </p:transition>
    </mc:Choice>
    <mc:Fallback xmlns="">
      <p:transition spd="med" advTm="880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E006CFF3897D4F8EF6F33C9A89A030" ma:contentTypeVersion="14" ma:contentTypeDescription="Create a new document." ma:contentTypeScope="" ma:versionID="9aa26218490fd0374d5ddb2ed1b6394d">
  <xsd:schema xmlns:xsd="http://www.w3.org/2001/XMLSchema" xmlns:xs="http://www.w3.org/2001/XMLSchema" xmlns:p="http://schemas.microsoft.com/office/2006/metadata/properties" xmlns:ns3="8e156f88-7e32-4e25-8510-310b39d37eca" xmlns:ns4="3bafce71-545f-4d36-9e11-5571c0961379" targetNamespace="http://schemas.microsoft.com/office/2006/metadata/properties" ma:root="true" ma:fieldsID="0531439834ff5e521fb5fea4dc07d91a" ns3:_="" ns4:_="">
    <xsd:import namespace="8e156f88-7e32-4e25-8510-310b39d37eca"/>
    <xsd:import namespace="3bafce71-545f-4d36-9e11-5571c096137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56f88-7e32-4e25-8510-310b39d37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afce71-545f-4d36-9e11-5571c096137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D6ED5F-73E3-4407-A5F9-24E495604B40}">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3bafce71-545f-4d36-9e11-5571c0961379"/>
    <ds:schemaRef ds:uri="http://purl.org/dc/dcmitype/"/>
    <ds:schemaRef ds:uri="http://schemas.microsoft.com/office/infopath/2007/PartnerControls"/>
    <ds:schemaRef ds:uri="8e156f88-7e32-4e25-8510-310b39d37eca"/>
    <ds:schemaRef ds:uri="http://www.w3.org/XML/1998/namespace"/>
  </ds:schemaRefs>
</ds:datastoreItem>
</file>

<file path=customXml/itemProps2.xml><?xml version="1.0" encoding="utf-8"?>
<ds:datastoreItem xmlns:ds="http://schemas.openxmlformats.org/officeDocument/2006/customXml" ds:itemID="{0973619D-868B-4FD0-8688-04D2486EF5CE}">
  <ds:schemaRefs>
    <ds:schemaRef ds:uri="http://schemas.microsoft.com/sharepoint/v3/contenttype/forms"/>
  </ds:schemaRefs>
</ds:datastoreItem>
</file>

<file path=customXml/itemProps3.xml><?xml version="1.0" encoding="utf-8"?>
<ds:datastoreItem xmlns:ds="http://schemas.openxmlformats.org/officeDocument/2006/customXml" ds:itemID="{819E733A-C4E3-49D9-87EF-A3F6E5DF58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156f88-7e32-4e25-8510-310b39d37eca"/>
    <ds:schemaRef ds:uri="3bafce71-545f-4d36-9e11-5571c09613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Perception.thmx</Template>
  <TotalTime>1963</TotalTime>
  <Words>1030</Words>
  <Application>Microsoft Office PowerPoint</Application>
  <PresentationFormat>Widescreen</PresentationFormat>
  <Paragraphs>75</Paragraphs>
  <Slides>5</Slides>
  <Notes>5</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Calibri</vt:lpstr>
      <vt:lpstr>Century Gothic</vt:lpstr>
      <vt:lpstr>Open Sans</vt:lpstr>
      <vt:lpstr>Open Sans Light</vt:lpstr>
      <vt:lpstr>Wingdings 2</vt:lpstr>
      <vt:lpstr>Perception</vt:lpstr>
      <vt:lpstr>Smarter Futures: a Public-Private-Civic Partnership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Smarter Futures</dc:title>
  <dc:creator>Ewa Kampelmann</dc:creator>
  <cp:lastModifiedBy>Genoway, Jessie</cp:lastModifiedBy>
  <cp:revision>53</cp:revision>
  <dcterms:created xsi:type="dcterms:W3CDTF">2015-03-05T08:56:20Z</dcterms:created>
  <dcterms:modified xsi:type="dcterms:W3CDTF">2022-09-07T14:53:14Z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0x01010040E006CFF3897D4F8EF6F33C9A89A030</vt:lpwstr>
  </property>
</Properties>
</file>