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2" r:id="rId5"/>
  </p:sldMasterIdLst>
  <p:notesMasterIdLst>
    <p:notesMasterId r:id="rId50"/>
  </p:notesMasterIdLst>
  <p:sldIdLst>
    <p:sldId id="273" r:id="rId6"/>
    <p:sldId id="562" r:id="rId7"/>
    <p:sldId id="256" r:id="rId8"/>
    <p:sldId id="329" r:id="rId9"/>
    <p:sldId id="371" r:id="rId10"/>
    <p:sldId id="367" r:id="rId11"/>
    <p:sldId id="323" r:id="rId12"/>
    <p:sldId id="517" r:id="rId13"/>
    <p:sldId id="388" r:id="rId14"/>
    <p:sldId id="558" r:id="rId15"/>
    <p:sldId id="559" r:id="rId16"/>
    <p:sldId id="468" r:id="rId17"/>
    <p:sldId id="469" r:id="rId18"/>
    <p:sldId id="470" r:id="rId19"/>
    <p:sldId id="560" r:id="rId20"/>
    <p:sldId id="471" r:id="rId21"/>
    <p:sldId id="430" r:id="rId22"/>
    <p:sldId id="422" r:id="rId23"/>
    <p:sldId id="472" r:id="rId24"/>
    <p:sldId id="438" r:id="rId25"/>
    <p:sldId id="424" r:id="rId26"/>
    <p:sldId id="555" r:id="rId27"/>
    <p:sldId id="458" r:id="rId28"/>
    <p:sldId id="451" r:id="rId29"/>
    <p:sldId id="452" r:id="rId30"/>
    <p:sldId id="554" r:id="rId31"/>
    <p:sldId id="460" r:id="rId32"/>
    <p:sldId id="461" r:id="rId33"/>
    <p:sldId id="462" r:id="rId34"/>
    <p:sldId id="463" r:id="rId35"/>
    <p:sldId id="561" r:id="rId36"/>
    <p:sldId id="464" r:id="rId37"/>
    <p:sldId id="465" r:id="rId38"/>
    <p:sldId id="466" r:id="rId39"/>
    <p:sldId id="556" r:id="rId40"/>
    <p:sldId id="431" r:id="rId41"/>
    <p:sldId id="294" r:id="rId42"/>
    <p:sldId id="317" r:id="rId43"/>
    <p:sldId id="319" r:id="rId44"/>
    <p:sldId id="327" r:id="rId45"/>
    <p:sldId id="553" r:id="rId46"/>
    <p:sldId id="338" r:id="rId47"/>
    <p:sldId id="557" r:id="rId48"/>
    <p:sldId id="33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B7C53C-652E-4549-B5CC-9196E17A9E09}">
          <p14:sldIdLst>
            <p14:sldId id="273"/>
            <p14:sldId id="562"/>
          </p14:sldIdLst>
        </p14:section>
        <p14:section name="Grain introduction" id="{DF9686EF-59F2-4CE1-A636-B598DAA4F0C8}">
          <p14:sldIdLst>
            <p14:sldId id="256"/>
            <p14:sldId id="329"/>
            <p14:sldId id="371"/>
            <p14:sldId id="367"/>
          </p14:sldIdLst>
        </p14:section>
        <p14:section name="Impact" id="{F71C4F73-657E-4D49-8EC1-ED8638F13753}">
          <p14:sldIdLst>
            <p14:sldId id="323"/>
          </p14:sldIdLst>
        </p14:section>
        <p14:section name="NTD success story" id="{0674CB96-DBB0-438F-AE52-ED5C70C7C46C}">
          <p14:sldIdLst>
            <p14:sldId id="517"/>
            <p14:sldId id="388"/>
            <p14:sldId id="558"/>
            <p14:sldId id="559"/>
            <p14:sldId id="468"/>
            <p14:sldId id="469"/>
            <p14:sldId id="470"/>
            <p14:sldId id="560"/>
            <p14:sldId id="471"/>
            <p14:sldId id="430"/>
            <p14:sldId id="422"/>
            <p14:sldId id="472"/>
            <p14:sldId id="438"/>
            <p14:sldId id="424"/>
          </p14:sldIdLst>
        </p14:section>
        <p14:section name="Concerns" id="{90F8B966-0B13-4AC2-87BD-73B63FE7A0E4}">
          <p14:sldIdLst>
            <p14:sldId id="555"/>
            <p14:sldId id="458"/>
            <p14:sldId id="451"/>
            <p14:sldId id="452"/>
            <p14:sldId id="554"/>
            <p14:sldId id="460"/>
            <p14:sldId id="461"/>
            <p14:sldId id="462"/>
            <p14:sldId id="463"/>
            <p14:sldId id="561"/>
            <p14:sldId id="464"/>
            <p14:sldId id="465"/>
            <p14:sldId id="466"/>
            <p14:sldId id="556"/>
          </p14:sldIdLst>
        </p14:section>
        <p14:section name="Other health improvements" id="{EDF2FB70-56E3-481F-8C32-C75986C14D8F}">
          <p14:sldIdLst>
            <p14:sldId id="431"/>
            <p14:sldId id="294"/>
            <p14:sldId id="317"/>
            <p14:sldId id="319"/>
            <p14:sldId id="327"/>
            <p14:sldId id="553"/>
            <p14:sldId id="338"/>
            <p14:sldId id="557"/>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4"/>
    <a:srgbClr val="B8A75A"/>
    <a:srgbClr val="C1C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70031" autoAdjust="0"/>
  </p:normalViewPr>
  <p:slideViewPr>
    <p:cSldViewPr snapToGrid="0">
      <p:cViewPr>
        <p:scale>
          <a:sx n="60" d="100"/>
          <a:sy n="60" d="100"/>
        </p:scale>
        <p:origin x="1980" y="-2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acho2\Box%20Sync\Book%20chapter%20wheat%20flour\Resubmission\Figures_30%20Jun%202020_for%20graphing%20purpo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acho2\Box%20Sync\Book%20chapter%20wheat%20flour\Resubmission\Figures_30%20Jun%202020_for%20graphing%20purpo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acho2\Box%20Sync\Book%20chapter%20wheat%20flour\Resubmission\Figures_30%20Jun%202020_for%20graphing%20purpos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Health Outcomes Assessed after Flour Fortification with Iron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'Fig 6. Iron'!$A$2</c:f>
              <c:strCache>
                <c:ptCount val="1"/>
                <c:pt idx="0">
                  <c:v>Improved</c:v>
                </c:pt>
              </c:strCache>
            </c:strRef>
          </c:tx>
          <c:spPr>
            <a:solidFill>
              <a:srgbClr val="92D050"/>
            </a:solidFill>
            <a:ln>
              <a:noFill/>
            </a:ln>
            <a:effectLst/>
          </c:spPr>
          <c:invertIfNegative val="0"/>
          <c:cat>
            <c:strRef>
              <c:f>'Fig 6. Iron'!$B$1:$I$1</c:f>
              <c:strCache>
                <c:ptCount val="8"/>
                <c:pt idx="0">
                  <c:v>Iron status: ferritin (n=7)</c:v>
                </c:pt>
                <c:pt idx="1">
                  <c:v>Iron status: sTfR (n=2)</c:v>
                </c:pt>
                <c:pt idx="2">
                  <c:v>Iron status: BIS (n=2)</c:v>
                </c:pt>
                <c:pt idx="3">
                  <c:v>Iron deficiency (n=6)</c:v>
                </c:pt>
                <c:pt idx="4">
                  <c:v>Iron deficiency: low ferritin (n=7)</c:v>
                </c:pt>
                <c:pt idx="5">
                  <c:v>Iron deficiency: high sTfR  (n=2)</c:v>
                </c:pt>
                <c:pt idx="6">
                  <c:v>Iron deficiency: low BIS (n=2)</c:v>
                </c:pt>
                <c:pt idx="7">
                  <c:v>Iron-deficiency anemia (n=6)</c:v>
                </c:pt>
              </c:strCache>
            </c:strRef>
          </c:cat>
          <c:val>
            <c:numRef>
              <c:f>'Fig 6. Iron'!$B$2:$I$2</c:f>
              <c:numCache>
                <c:formatCode>General</c:formatCode>
                <c:ptCount val="8"/>
                <c:pt idx="0">
                  <c:v>7</c:v>
                </c:pt>
                <c:pt idx="1">
                  <c:v>2</c:v>
                </c:pt>
                <c:pt idx="2">
                  <c:v>2</c:v>
                </c:pt>
                <c:pt idx="3">
                  <c:v>2</c:v>
                </c:pt>
                <c:pt idx="4">
                  <c:v>5</c:v>
                </c:pt>
                <c:pt idx="5">
                  <c:v>2</c:v>
                </c:pt>
                <c:pt idx="6">
                  <c:v>2</c:v>
                </c:pt>
                <c:pt idx="7">
                  <c:v>1</c:v>
                </c:pt>
              </c:numCache>
            </c:numRef>
          </c:val>
          <c:extLst>
            <c:ext xmlns:c16="http://schemas.microsoft.com/office/drawing/2014/chart" uri="{C3380CC4-5D6E-409C-BE32-E72D297353CC}">
              <c16:uniqueId val="{00000000-673F-403A-8B34-A86A5761B375}"/>
            </c:ext>
          </c:extLst>
        </c:ser>
        <c:ser>
          <c:idx val="1"/>
          <c:order val="1"/>
          <c:tx>
            <c:strRef>
              <c:f>'Fig 6. Iron'!$A$3</c:f>
              <c:strCache>
                <c:ptCount val="1"/>
                <c:pt idx="0">
                  <c:v>Made no difference</c:v>
                </c:pt>
              </c:strCache>
            </c:strRef>
          </c:tx>
          <c:spPr>
            <a:solidFill>
              <a:schemeClr val="accent5"/>
            </a:solidFill>
            <a:ln>
              <a:noFill/>
            </a:ln>
            <a:effectLst/>
          </c:spPr>
          <c:invertIfNegative val="0"/>
          <c:cat>
            <c:strRef>
              <c:f>'Fig 6. Iron'!$B$1:$I$1</c:f>
              <c:strCache>
                <c:ptCount val="8"/>
                <c:pt idx="0">
                  <c:v>Iron status: ferritin (n=7)</c:v>
                </c:pt>
                <c:pt idx="1">
                  <c:v>Iron status: sTfR (n=2)</c:v>
                </c:pt>
                <c:pt idx="2">
                  <c:v>Iron status: BIS (n=2)</c:v>
                </c:pt>
                <c:pt idx="3">
                  <c:v>Iron deficiency (n=6)</c:v>
                </c:pt>
                <c:pt idx="4">
                  <c:v>Iron deficiency: low ferritin (n=7)</c:v>
                </c:pt>
                <c:pt idx="5">
                  <c:v>Iron deficiency: high sTfR  (n=2)</c:v>
                </c:pt>
                <c:pt idx="6">
                  <c:v>Iron deficiency: low BIS (n=2)</c:v>
                </c:pt>
                <c:pt idx="7">
                  <c:v>Iron-deficiency anemia (n=6)</c:v>
                </c:pt>
              </c:strCache>
            </c:strRef>
          </c:cat>
          <c:val>
            <c:numRef>
              <c:f>'Fig 6. Iron'!$B$3:$I$3</c:f>
              <c:numCache>
                <c:formatCode>General</c:formatCode>
                <c:ptCount val="8"/>
                <c:pt idx="0">
                  <c:v>0</c:v>
                </c:pt>
                <c:pt idx="1">
                  <c:v>0</c:v>
                </c:pt>
                <c:pt idx="2">
                  <c:v>0</c:v>
                </c:pt>
                <c:pt idx="3">
                  <c:v>4</c:v>
                </c:pt>
                <c:pt idx="4">
                  <c:v>2</c:v>
                </c:pt>
                <c:pt idx="5">
                  <c:v>0</c:v>
                </c:pt>
                <c:pt idx="6">
                  <c:v>0</c:v>
                </c:pt>
                <c:pt idx="7">
                  <c:v>4</c:v>
                </c:pt>
              </c:numCache>
            </c:numRef>
          </c:val>
          <c:extLst>
            <c:ext xmlns:c16="http://schemas.microsoft.com/office/drawing/2014/chart" uri="{C3380CC4-5D6E-409C-BE32-E72D297353CC}">
              <c16:uniqueId val="{00000001-673F-403A-8B34-A86A5761B375}"/>
            </c:ext>
          </c:extLst>
        </c:ser>
        <c:ser>
          <c:idx val="2"/>
          <c:order val="2"/>
          <c:tx>
            <c:strRef>
              <c:f>'Fig 6. Iron'!$A$4</c:f>
              <c:strCache>
                <c:ptCount val="1"/>
                <c:pt idx="0">
                  <c:v>Worsened</c:v>
                </c:pt>
              </c:strCache>
            </c:strRef>
          </c:tx>
          <c:spPr>
            <a:solidFill>
              <a:srgbClr val="FFFF00"/>
            </a:solidFill>
            <a:ln>
              <a:noFill/>
            </a:ln>
            <a:effectLst/>
          </c:spPr>
          <c:invertIfNegative val="0"/>
          <c:cat>
            <c:strRef>
              <c:f>'Fig 6. Iron'!$B$1:$I$1</c:f>
              <c:strCache>
                <c:ptCount val="8"/>
                <c:pt idx="0">
                  <c:v>Iron status: ferritin (n=7)</c:v>
                </c:pt>
                <c:pt idx="1">
                  <c:v>Iron status: sTfR (n=2)</c:v>
                </c:pt>
                <c:pt idx="2">
                  <c:v>Iron status: BIS (n=2)</c:v>
                </c:pt>
                <c:pt idx="3">
                  <c:v>Iron deficiency (n=6)</c:v>
                </c:pt>
                <c:pt idx="4">
                  <c:v>Iron deficiency: low ferritin (n=7)</c:v>
                </c:pt>
                <c:pt idx="5">
                  <c:v>Iron deficiency: high sTfR  (n=2)</c:v>
                </c:pt>
                <c:pt idx="6">
                  <c:v>Iron deficiency: low BIS (n=2)</c:v>
                </c:pt>
                <c:pt idx="7">
                  <c:v>Iron-deficiency anemia (n=6)</c:v>
                </c:pt>
              </c:strCache>
            </c:strRef>
          </c:cat>
          <c:val>
            <c:numRef>
              <c:f>'Fig 6. Iron'!$B$4:$I$4</c:f>
              <c:numCache>
                <c:formatCode>General</c:formatCode>
                <c:ptCount val="8"/>
                <c:pt idx="0">
                  <c:v>0</c:v>
                </c:pt>
                <c:pt idx="1">
                  <c:v>0</c:v>
                </c:pt>
                <c:pt idx="2">
                  <c:v>0</c:v>
                </c:pt>
                <c:pt idx="3">
                  <c:v>0</c:v>
                </c:pt>
                <c:pt idx="4">
                  <c:v>0</c:v>
                </c:pt>
                <c:pt idx="5">
                  <c:v>0</c:v>
                </c:pt>
                <c:pt idx="6">
                  <c:v>0</c:v>
                </c:pt>
                <c:pt idx="7">
                  <c:v>1</c:v>
                </c:pt>
              </c:numCache>
            </c:numRef>
          </c:val>
          <c:extLst>
            <c:ext xmlns:c16="http://schemas.microsoft.com/office/drawing/2014/chart" uri="{C3380CC4-5D6E-409C-BE32-E72D297353CC}">
              <c16:uniqueId val="{00000002-673F-403A-8B34-A86A5761B375}"/>
            </c:ext>
          </c:extLst>
        </c:ser>
        <c:dLbls>
          <c:showLegendKey val="0"/>
          <c:showVal val="0"/>
          <c:showCatName val="0"/>
          <c:showSerName val="0"/>
          <c:showPercent val="0"/>
          <c:showBubbleSize val="0"/>
        </c:dLbls>
        <c:gapWidth val="150"/>
        <c:overlap val="100"/>
        <c:axId val="403250960"/>
        <c:axId val="403256208"/>
      </c:barChart>
      <c:catAx>
        <c:axId val="40325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256208"/>
        <c:crosses val="autoZero"/>
        <c:auto val="1"/>
        <c:lblAlgn val="ctr"/>
        <c:lblOffset val="100"/>
        <c:noMultiLvlLbl val="0"/>
      </c:catAx>
      <c:valAx>
        <c:axId val="403256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250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Health Outcomes Assessed after Flour Fortification with Vitamin B12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'Fig 7. Vit B12'!$A$2</c:f>
              <c:strCache>
                <c:ptCount val="1"/>
                <c:pt idx="0">
                  <c:v>Improved</c:v>
                </c:pt>
              </c:strCache>
            </c:strRef>
          </c:tx>
          <c:spPr>
            <a:solidFill>
              <a:srgbClr val="92D050"/>
            </a:solidFill>
            <a:ln>
              <a:noFill/>
            </a:ln>
            <a:effectLst/>
          </c:spPr>
          <c:invertIfNegative val="0"/>
          <c:cat>
            <c:strRef>
              <c:f>'Fig 7. Vit B12'!$B$1:$E$1</c:f>
              <c:strCache>
                <c:ptCount val="4"/>
                <c:pt idx="0">
                  <c:v>B12 status: plasma (n=2)</c:v>
                </c:pt>
                <c:pt idx="1">
                  <c:v>B12 status: breastmilk (n=1)</c:v>
                </c:pt>
                <c:pt idx="2">
                  <c:v>B12 deficiency: plasma (n=2)</c:v>
                </c:pt>
                <c:pt idx="3">
                  <c:v>B12 deficiency: breastmilk (n=1)</c:v>
                </c:pt>
              </c:strCache>
            </c:strRef>
          </c:cat>
          <c:val>
            <c:numRef>
              <c:f>'Fig 7. Vit B12'!$B$2:$E$2</c:f>
              <c:numCache>
                <c:formatCode>General</c:formatCode>
                <c:ptCount val="4"/>
                <c:pt idx="0">
                  <c:v>2</c:v>
                </c:pt>
                <c:pt idx="1">
                  <c:v>1</c:v>
                </c:pt>
                <c:pt idx="2">
                  <c:v>2</c:v>
                </c:pt>
                <c:pt idx="3">
                  <c:v>1</c:v>
                </c:pt>
              </c:numCache>
            </c:numRef>
          </c:val>
          <c:extLst>
            <c:ext xmlns:c16="http://schemas.microsoft.com/office/drawing/2014/chart" uri="{C3380CC4-5D6E-409C-BE32-E72D297353CC}">
              <c16:uniqueId val="{00000000-A6B6-4B10-9CDC-E39778C088B0}"/>
            </c:ext>
          </c:extLst>
        </c:ser>
        <c:ser>
          <c:idx val="1"/>
          <c:order val="1"/>
          <c:tx>
            <c:strRef>
              <c:f>'Fig 7. Vit B12'!$A$3</c:f>
              <c:strCache>
                <c:ptCount val="1"/>
                <c:pt idx="0">
                  <c:v>Made no difference</c:v>
                </c:pt>
              </c:strCache>
            </c:strRef>
          </c:tx>
          <c:spPr>
            <a:solidFill>
              <a:schemeClr val="accent5"/>
            </a:solidFill>
            <a:ln>
              <a:noFill/>
            </a:ln>
            <a:effectLst/>
          </c:spPr>
          <c:invertIfNegative val="0"/>
          <c:cat>
            <c:strRef>
              <c:f>'Fig 7. Vit B12'!$B$1:$E$1</c:f>
              <c:strCache>
                <c:ptCount val="4"/>
                <c:pt idx="0">
                  <c:v>B12 status: plasma (n=2)</c:v>
                </c:pt>
                <c:pt idx="1">
                  <c:v>B12 status: breastmilk (n=1)</c:v>
                </c:pt>
                <c:pt idx="2">
                  <c:v>B12 deficiency: plasma (n=2)</c:v>
                </c:pt>
                <c:pt idx="3">
                  <c:v>B12 deficiency: breastmilk (n=1)</c:v>
                </c:pt>
              </c:strCache>
            </c:strRef>
          </c:cat>
          <c:val>
            <c:numRef>
              <c:f>'Fig 7. Vit B12'!$B$3:$E$3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A6B6-4B10-9CDC-E39778C088B0}"/>
            </c:ext>
          </c:extLst>
        </c:ser>
        <c:ser>
          <c:idx val="2"/>
          <c:order val="2"/>
          <c:tx>
            <c:strRef>
              <c:f>'Fig 7. Vit B12'!$A$4</c:f>
              <c:strCache>
                <c:ptCount val="1"/>
                <c:pt idx="0">
                  <c:v>Worsened</c:v>
                </c:pt>
              </c:strCache>
            </c:strRef>
          </c:tx>
          <c:spPr>
            <a:solidFill>
              <a:srgbClr val="FFFF00"/>
            </a:solidFill>
            <a:ln>
              <a:noFill/>
            </a:ln>
            <a:effectLst/>
          </c:spPr>
          <c:invertIfNegative val="0"/>
          <c:cat>
            <c:strRef>
              <c:f>'Fig 7. Vit B12'!$B$1:$E$1</c:f>
              <c:strCache>
                <c:ptCount val="4"/>
                <c:pt idx="0">
                  <c:v>B12 status: plasma (n=2)</c:v>
                </c:pt>
                <c:pt idx="1">
                  <c:v>B12 status: breastmilk (n=1)</c:v>
                </c:pt>
                <c:pt idx="2">
                  <c:v>B12 deficiency: plasma (n=2)</c:v>
                </c:pt>
                <c:pt idx="3">
                  <c:v>B12 deficiency: breastmilk (n=1)</c:v>
                </c:pt>
              </c:strCache>
            </c:strRef>
          </c:cat>
          <c:val>
            <c:numRef>
              <c:f>'Fig 7. Vit B12'!$B$4:$E$4</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A6B6-4B10-9CDC-E39778C088B0}"/>
            </c:ext>
          </c:extLst>
        </c:ser>
        <c:dLbls>
          <c:showLegendKey val="0"/>
          <c:showVal val="0"/>
          <c:showCatName val="0"/>
          <c:showSerName val="0"/>
          <c:showPercent val="0"/>
          <c:showBubbleSize val="0"/>
        </c:dLbls>
        <c:gapWidth val="150"/>
        <c:overlap val="100"/>
        <c:axId val="403250960"/>
        <c:axId val="403256208"/>
      </c:barChart>
      <c:catAx>
        <c:axId val="40325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256208"/>
        <c:crosses val="autoZero"/>
        <c:auto val="1"/>
        <c:lblAlgn val="ctr"/>
        <c:lblOffset val="100"/>
        <c:noMultiLvlLbl val="0"/>
      </c:catAx>
      <c:valAx>
        <c:axId val="403256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250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Health Outcomes Assessed after Flour Fortification with Zinc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'Fig 7. Zinc'!$A$2</c:f>
              <c:strCache>
                <c:ptCount val="1"/>
                <c:pt idx="0">
                  <c:v>Improved</c:v>
                </c:pt>
              </c:strCache>
            </c:strRef>
          </c:tx>
          <c:spPr>
            <a:solidFill>
              <a:srgbClr val="92D050"/>
            </a:solidFill>
            <a:ln>
              <a:noFill/>
            </a:ln>
            <a:effectLst/>
          </c:spPr>
          <c:invertIfNegative val="0"/>
          <c:cat>
            <c:strRef>
              <c:f>'Fig 7. Zinc'!$B$1:$C$1</c:f>
              <c:strCache>
                <c:ptCount val="2"/>
                <c:pt idx="0">
                  <c:v>Zinc status (n=3)</c:v>
                </c:pt>
                <c:pt idx="1">
                  <c:v>Zinc deficiency (n=3)</c:v>
                </c:pt>
              </c:strCache>
            </c:strRef>
          </c:cat>
          <c:val>
            <c:numRef>
              <c:f>'Fig 7. Zinc'!$B$2:$C$2</c:f>
              <c:numCache>
                <c:formatCode>General</c:formatCode>
                <c:ptCount val="2"/>
                <c:pt idx="0">
                  <c:v>3</c:v>
                </c:pt>
                <c:pt idx="1">
                  <c:v>3</c:v>
                </c:pt>
              </c:numCache>
            </c:numRef>
          </c:val>
          <c:extLst>
            <c:ext xmlns:c16="http://schemas.microsoft.com/office/drawing/2014/chart" uri="{C3380CC4-5D6E-409C-BE32-E72D297353CC}">
              <c16:uniqueId val="{00000000-D19C-4F63-965A-91C838513946}"/>
            </c:ext>
          </c:extLst>
        </c:ser>
        <c:ser>
          <c:idx val="1"/>
          <c:order val="1"/>
          <c:tx>
            <c:strRef>
              <c:f>'Fig 7. Zinc'!$A$3</c:f>
              <c:strCache>
                <c:ptCount val="1"/>
                <c:pt idx="0">
                  <c:v>Made no difference</c:v>
                </c:pt>
              </c:strCache>
            </c:strRef>
          </c:tx>
          <c:spPr>
            <a:solidFill>
              <a:schemeClr val="accent5"/>
            </a:solidFill>
            <a:ln>
              <a:noFill/>
            </a:ln>
            <a:effectLst/>
          </c:spPr>
          <c:invertIfNegative val="0"/>
          <c:cat>
            <c:strRef>
              <c:f>'Fig 7. Zinc'!$B$1:$C$1</c:f>
              <c:strCache>
                <c:ptCount val="2"/>
                <c:pt idx="0">
                  <c:v>Zinc status (n=3)</c:v>
                </c:pt>
                <c:pt idx="1">
                  <c:v>Zinc deficiency (n=3)</c:v>
                </c:pt>
              </c:strCache>
            </c:strRef>
          </c:cat>
          <c:val>
            <c:numRef>
              <c:f>'Fig 7. Zinc'!$B$3:$C$3</c:f>
              <c:numCache>
                <c:formatCode>General</c:formatCode>
                <c:ptCount val="2"/>
                <c:pt idx="0">
                  <c:v>0</c:v>
                </c:pt>
                <c:pt idx="1">
                  <c:v>0</c:v>
                </c:pt>
              </c:numCache>
            </c:numRef>
          </c:val>
          <c:extLst>
            <c:ext xmlns:c16="http://schemas.microsoft.com/office/drawing/2014/chart" uri="{C3380CC4-5D6E-409C-BE32-E72D297353CC}">
              <c16:uniqueId val="{00000001-D19C-4F63-965A-91C838513946}"/>
            </c:ext>
          </c:extLst>
        </c:ser>
        <c:ser>
          <c:idx val="2"/>
          <c:order val="2"/>
          <c:tx>
            <c:strRef>
              <c:f>'Fig 7. Zinc'!$A$4</c:f>
              <c:strCache>
                <c:ptCount val="1"/>
                <c:pt idx="0">
                  <c:v>Worsened</c:v>
                </c:pt>
              </c:strCache>
            </c:strRef>
          </c:tx>
          <c:spPr>
            <a:solidFill>
              <a:srgbClr val="FFFF00"/>
            </a:solidFill>
            <a:ln>
              <a:noFill/>
            </a:ln>
            <a:effectLst/>
          </c:spPr>
          <c:invertIfNegative val="0"/>
          <c:cat>
            <c:strRef>
              <c:f>'Fig 7. Zinc'!$B$1:$C$1</c:f>
              <c:strCache>
                <c:ptCount val="2"/>
                <c:pt idx="0">
                  <c:v>Zinc status (n=3)</c:v>
                </c:pt>
                <c:pt idx="1">
                  <c:v>Zinc deficiency (n=3)</c:v>
                </c:pt>
              </c:strCache>
            </c:strRef>
          </c:cat>
          <c:val>
            <c:numRef>
              <c:f>'Fig 7. Zinc'!$B$4:$C$4</c:f>
              <c:numCache>
                <c:formatCode>General</c:formatCode>
                <c:ptCount val="2"/>
                <c:pt idx="0">
                  <c:v>0</c:v>
                </c:pt>
                <c:pt idx="1">
                  <c:v>0</c:v>
                </c:pt>
              </c:numCache>
            </c:numRef>
          </c:val>
          <c:extLst>
            <c:ext xmlns:c16="http://schemas.microsoft.com/office/drawing/2014/chart" uri="{C3380CC4-5D6E-409C-BE32-E72D297353CC}">
              <c16:uniqueId val="{00000002-D19C-4F63-965A-91C838513946}"/>
            </c:ext>
          </c:extLst>
        </c:ser>
        <c:dLbls>
          <c:showLegendKey val="0"/>
          <c:showVal val="0"/>
          <c:showCatName val="0"/>
          <c:showSerName val="0"/>
          <c:showPercent val="0"/>
          <c:showBubbleSize val="0"/>
        </c:dLbls>
        <c:gapWidth val="150"/>
        <c:overlap val="100"/>
        <c:axId val="403250960"/>
        <c:axId val="403256208"/>
      </c:barChart>
      <c:catAx>
        <c:axId val="40325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256208"/>
        <c:crosses val="autoZero"/>
        <c:auto val="1"/>
        <c:lblAlgn val="ctr"/>
        <c:lblOffset val="100"/>
        <c:noMultiLvlLbl val="0"/>
      </c:catAx>
      <c:valAx>
        <c:axId val="403256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250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8/10/2023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bi.nlm.nih.gov/pubmed/17363103"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ajpmonline.org/article/S0749-3797(15)00689-3/abstract" TargetMode="External"/><Relationship Id="rId4" Type="http://schemas.openxmlformats.org/officeDocument/2006/relationships/hyperlink" Target="http://www.ncbi.nlm.nih.gov/pubmed/1833839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ubmed/3007077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pinimg.com/236x/47/41/e6/4741e6ce99437a3260364ed6001b9ddf--macrocytic-anemia-b-deficiency.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Helena Pachón and I am the Research Director for the Food Fortification Initiative.</a:t>
            </a:r>
          </a:p>
          <a:p>
            <a:endParaRPr lang="en-US" dirty="0"/>
          </a:p>
          <a:p>
            <a:r>
              <a:rPr lang="en-US" dirty="0"/>
              <a:t>I would like to thank Becky for</a:t>
            </a:r>
            <a:r>
              <a:rPr lang="en-US" baseline="0" dirty="0"/>
              <a:t> inviting me to present on the health impact of grain fortification.  </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69752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n-lt"/>
              </a:rPr>
              <a:t>Sixty-nine countries have </a:t>
            </a:r>
            <a:r>
              <a:rPr lang="en-US" sz="1800" b="0" i="0" dirty="0">
                <a:solidFill>
                  <a:srgbClr val="000000"/>
                </a:solidFill>
                <a:effectLst/>
                <a:latin typeface="Calibri" panose="020F0502020204030204" pitchFamily="34" charset="0"/>
              </a:rPr>
              <a:t>mandatory fortification of wheat flour, maize flour or rice and include folic acid in their fortification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These countries are mostly low- and middle-income according to the World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7F696286-2D03-4319-8618-29E405430F77}" type="slidenum">
              <a:rPr lang="en-US" smtClean="0"/>
              <a:t>10</a:t>
            </a:fld>
            <a:endParaRPr lang="en-US"/>
          </a:p>
        </p:txBody>
      </p:sp>
    </p:spTree>
    <p:extLst>
      <p:ext uri="{BB962C8B-B14F-4D97-AF65-F5344CB8AC3E}">
        <p14:creationId xmlns:p14="http://schemas.microsoft.com/office/powerpoint/2010/main" val="299038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n-lt"/>
              </a:rPr>
              <a:t>Thirteen of these 69 countries have studies comparing neural tube defects before and after mandatory fortification was enacted.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n-lt"/>
              </a:rPr>
              <a:t>Most of these countries are upper-middle income and high-income according to the World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n-lt"/>
              </a:rPr>
              <a:t>A total of 41 studies have been published across these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n-lt"/>
              </a:rPr>
              <a:t>All studies, except for one, report a decrease in neural tube defects after grain fortification with folic acid.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n-lt"/>
              </a:rPr>
              <a:t>I will show you a few of these studies.  </a:t>
            </a:r>
          </a:p>
        </p:txBody>
      </p:sp>
      <p:sp>
        <p:nvSpPr>
          <p:cNvPr id="4" name="Slide Number Placeholder 3"/>
          <p:cNvSpPr>
            <a:spLocks noGrp="1"/>
          </p:cNvSpPr>
          <p:nvPr>
            <p:ph type="sldNum" sz="quarter" idx="5"/>
          </p:nvPr>
        </p:nvSpPr>
        <p:spPr/>
        <p:txBody>
          <a:bodyPr/>
          <a:lstStyle/>
          <a:p>
            <a:fld id="{7F696286-2D03-4319-8618-29E405430F77}" type="slidenum">
              <a:rPr lang="en-US" smtClean="0"/>
              <a:t>11</a:t>
            </a:fld>
            <a:endParaRPr lang="en-US"/>
          </a:p>
        </p:txBody>
      </p:sp>
    </p:spTree>
    <p:extLst>
      <p:ext uri="{BB962C8B-B14F-4D97-AF65-F5344CB8AC3E}">
        <p14:creationId xmlns:p14="http://schemas.microsoft.com/office/powerpoint/2010/main" val="167612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Costa Rica began</a:t>
            </a:r>
            <a:r>
              <a:rPr lang="en-US" baseline="0" dirty="0"/>
              <a:t> mandatory </a:t>
            </a:r>
            <a:r>
              <a:rPr lang="en-US" dirty="0"/>
              <a:t>wheat flour fortification with folic acid and other nutrients in 1997 and the same for maize flour in 1999.</a:t>
            </a:r>
          </a:p>
          <a:p>
            <a:pPr marL="158750" indent="0">
              <a:buNone/>
            </a:pPr>
            <a:endParaRPr lang="en-US" dirty="0"/>
          </a:p>
          <a:p>
            <a:pPr marL="158750" indent="0">
              <a:buNone/>
            </a:pPr>
            <a:r>
              <a:rPr lang="en-US" dirty="0"/>
              <a:t>This graph shows the number of </a:t>
            </a:r>
            <a:r>
              <a:rPr lang="en-US" baseline="0" dirty="0"/>
              <a:t>neural tube defect cases reported at the National Children’s Hospital between 1995 and 2001.  We can observe the downward trend in cases, representing a 74% reduction through fortification with folic acid.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a:t>Luis </a:t>
            </a:r>
            <a:r>
              <a:rPr lang="en-US" dirty="0" err="1"/>
              <a:t>Tacsan</a:t>
            </a:r>
            <a:r>
              <a:rPr lang="en-US" dirty="0"/>
              <a:t> Chen &amp; Melany </a:t>
            </a:r>
            <a:r>
              <a:rPr lang="en-US" dirty="0" err="1"/>
              <a:t>Ascencio</a:t>
            </a:r>
            <a:r>
              <a:rPr lang="en-US" dirty="0"/>
              <a:t> Rivera. The Costa Rican Experience: Reduction of Neural Tube Defects following Food Fortification Programs.  Nutrition Reviews.  2004.  </a:t>
            </a:r>
            <a:endParaRPr lang="en-US" b="0" dirty="0"/>
          </a:p>
        </p:txBody>
      </p:sp>
      <p:sp>
        <p:nvSpPr>
          <p:cNvPr id="4" name="Slide Number Placeholder 3"/>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374997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Canada mandated wheat flour fortification</a:t>
            </a:r>
            <a:r>
              <a:rPr lang="en-US" baseline="0" dirty="0"/>
              <a:t> with folic acid and other nutrients to begin in 1998.  </a:t>
            </a:r>
          </a:p>
          <a:p>
            <a:pPr marL="158750" indent="0">
              <a:buNone/>
            </a:pPr>
            <a:endParaRPr lang="en-US" baseline="0" dirty="0"/>
          </a:p>
          <a:p>
            <a:pPr marL="158750" indent="0">
              <a:buNone/>
            </a:pPr>
            <a:r>
              <a:rPr lang="en-US" baseline="0" dirty="0"/>
              <a:t>This graph shows the prevalence per 1000 births of babies with different neural tube defects.  For example, orange represents spina bifida and purple represents anencephaly.  The height of each bar represents the total number of neural tube defects per 1000 births.</a:t>
            </a:r>
          </a:p>
          <a:p>
            <a:pPr marL="158750" indent="0">
              <a:buNone/>
            </a:pPr>
            <a:endParaRPr lang="en-US" baseline="0" dirty="0"/>
          </a:p>
          <a:p>
            <a:pPr marL="158750" indent="0">
              <a:buNone/>
            </a:pPr>
            <a:r>
              <a:rPr lang="en-US" baseline="0" dirty="0"/>
              <a:t>Between 1993 and 2002, there was a 46% reduction in neural tube defects because of fortification with folic acid.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a:t>Philippe De </a:t>
            </a:r>
            <a:r>
              <a:rPr lang="en-US" dirty="0" err="1"/>
              <a:t>Wals</a:t>
            </a:r>
            <a:r>
              <a:rPr lang="en-US" dirty="0"/>
              <a:t> et al. Reduction in Neural-Tube Defects after Folic Acid Fortification in Canada. N </a:t>
            </a:r>
            <a:r>
              <a:rPr lang="en-US" dirty="0" err="1"/>
              <a:t>Engl</a:t>
            </a:r>
            <a:r>
              <a:rPr lang="en-US" dirty="0"/>
              <a:t> J Med 2007;357:135-42.</a:t>
            </a:r>
          </a:p>
        </p:txBody>
      </p:sp>
      <p:sp>
        <p:nvSpPr>
          <p:cNvPr id="4" name="Slide Number Placeholder 3"/>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128230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Jordan began mandatory fortification</a:t>
            </a:r>
            <a:r>
              <a:rPr lang="en-US" baseline="0" dirty="0"/>
              <a:t> of wheat flour with folic acid and other nutrients in 2002.  </a:t>
            </a:r>
          </a:p>
          <a:p>
            <a:pPr marL="158750" indent="0">
              <a:buNone/>
            </a:pPr>
            <a:endParaRPr lang="en-US" baseline="0" dirty="0"/>
          </a:p>
          <a:p>
            <a:pPr marL="158750" indent="0">
              <a:buNone/>
            </a:pPr>
            <a:r>
              <a:rPr lang="en-US" baseline="0" dirty="0"/>
              <a:t>Researchers reported neural tube defects for three time periods:  before fortification, during the early years of fortification (that is, the “introduction period”), and after several years of fortification (called “after fortification”).  </a:t>
            </a:r>
          </a:p>
          <a:p>
            <a:pPr marL="158750" indent="0">
              <a:buNone/>
            </a:pPr>
            <a:endParaRPr lang="en-US" baseline="0" dirty="0"/>
          </a:p>
          <a:p>
            <a:pPr marL="158750" indent="0">
              <a:buNone/>
            </a:pPr>
            <a:r>
              <a:rPr lang="en-US" baseline="0" dirty="0"/>
              <a:t>Neural tube defects were reduced 49% through fortification with folic acid.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err="1"/>
              <a:t>Amarin</a:t>
            </a:r>
            <a:r>
              <a:rPr lang="en-US" dirty="0"/>
              <a:t>, </a:t>
            </a:r>
            <a:r>
              <a:rPr lang="en-US" dirty="0" err="1"/>
              <a:t>Zouhair</a:t>
            </a:r>
            <a:r>
              <a:rPr lang="en-US" dirty="0"/>
              <a:t> O., and Ahmed Z. </a:t>
            </a:r>
            <a:r>
              <a:rPr lang="en-US" dirty="0" err="1"/>
              <a:t>Obeidat</a:t>
            </a:r>
            <a:r>
              <a:rPr lang="en-US" dirty="0"/>
              <a:t>. "Effect of folic acid fortification on the incidence of neural tube defects." </a:t>
            </a:r>
            <a:r>
              <a:rPr lang="en-US" dirty="0" err="1"/>
              <a:t>Paediatric</a:t>
            </a:r>
            <a:r>
              <a:rPr lang="en-US" dirty="0"/>
              <a:t> and perinatal epidemiology 24.4 (2010): 349-351.</a:t>
            </a:r>
          </a:p>
        </p:txBody>
      </p:sp>
      <p:sp>
        <p:nvSpPr>
          <p:cNvPr id="4" name="Slide Number Placeholder 3"/>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257446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image of the spine:  the skull would be at the top.  </a:t>
            </a:r>
          </a:p>
          <a:p>
            <a:endParaRPr lang="en-US" dirty="0"/>
          </a:p>
          <a:p>
            <a:r>
              <a:rPr lang="en-US" dirty="0"/>
              <a:t>The higher the lesion (or defect) is along the spine, the greater the disability and mortality risk.  Therefore, the lower the lesions are on the spine, the greater functionality and quality of life for the individual.  </a:t>
            </a:r>
          </a:p>
          <a:p>
            <a:endParaRPr lang="en-US" dirty="0"/>
          </a:p>
          <a:p>
            <a:r>
              <a:rPr lang="en-US" dirty="0"/>
              <a:t>[CLICK TO ADVANCE] After mandatory grain fortification with folic acid in the US, higher-level spina bifida lesions decreased from 25% to 9%.  This suggests greater quality of life for individuals who are born with spina bifida.  </a:t>
            </a:r>
          </a:p>
          <a:p>
            <a:endParaRPr lang="en-US" dirty="0"/>
          </a:p>
          <a:p>
            <a:r>
              <a:rPr lang="en-US" dirty="0"/>
              <a:t>--</a:t>
            </a:r>
          </a:p>
          <a:p>
            <a:r>
              <a:rPr lang="en-US" b="0" i="0" dirty="0">
                <a:solidFill>
                  <a:srgbClr val="212121"/>
                </a:solidFill>
                <a:effectLst/>
                <a:latin typeface="BlinkMacSystemFont"/>
              </a:rPr>
              <a:t>Mai CT, Evans J, </a:t>
            </a:r>
            <a:r>
              <a:rPr lang="en-US" b="0" i="0" dirty="0" err="1">
                <a:solidFill>
                  <a:srgbClr val="212121"/>
                </a:solidFill>
                <a:effectLst/>
                <a:latin typeface="BlinkMacSystemFont"/>
              </a:rPr>
              <a:t>Alverson</a:t>
            </a:r>
            <a:r>
              <a:rPr lang="en-US" b="0" i="0" dirty="0">
                <a:solidFill>
                  <a:srgbClr val="212121"/>
                </a:solidFill>
                <a:effectLst/>
                <a:latin typeface="BlinkMacSystemFont"/>
              </a:rPr>
              <a:t> CJ, et al. Changes in Spina Bifida Lesion Level after Folic Acid Fortification in the US. </a:t>
            </a:r>
            <a:r>
              <a:rPr lang="en-US" b="0" i="1" dirty="0">
                <a:solidFill>
                  <a:srgbClr val="212121"/>
                </a:solidFill>
                <a:effectLst/>
                <a:latin typeface="BlinkMacSystemFont"/>
              </a:rPr>
              <a:t>J </a:t>
            </a:r>
            <a:r>
              <a:rPr lang="en-US" b="0" i="1" dirty="0" err="1">
                <a:solidFill>
                  <a:srgbClr val="212121"/>
                </a:solidFill>
                <a:effectLst/>
                <a:latin typeface="BlinkMacSystemFont"/>
              </a:rPr>
              <a:t>Pediatr</a:t>
            </a:r>
            <a:r>
              <a:rPr lang="en-US" b="0" i="0" dirty="0">
                <a:solidFill>
                  <a:srgbClr val="212121"/>
                </a:solidFill>
                <a:effectLst/>
                <a:latin typeface="BlinkMacSystemFont"/>
              </a:rPr>
              <a:t>. 2022;249:59-66.e1. </a:t>
            </a:r>
            <a:endParaRPr lang="en-US" dirty="0"/>
          </a:p>
          <a:p>
            <a:endParaRPr lang="en-US" dirty="0"/>
          </a:p>
          <a:p>
            <a:r>
              <a:rPr lang="en-US" dirty="0"/>
              <a:t>Lower-level (less severe) spina bifida lesions increased from 69.8% to 84.6% from the pre- to the post-fortification periods.</a:t>
            </a:r>
          </a:p>
        </p:txBody>
      </p:sp>
      <p:sp>
        <p:nvSpPr>
          <p:cNvPr id="4" name="Slide Number Placeholder 3"/>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243956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we’ll look at meta-analysis studies.  </a:t>
            </a:r>
          </a:p>
          <a:p>
            <a:pPr marL="158750" indent="0">
              <a:buNone/>
            </a:pPr>
            <a:endParaRPr lang="en-US" baseline="0" dirty="0"/>
          </a:p>
          <a:p>
            <a:pPr marL="158750" indent="0">
              <a:buNone/>
            </a:pPr>
            <a:r>
              <a:rPr lang="en-US" baseline="0" dirty="0"/>
              <a:t>Keats and colleagues summarized eight studies like the previous ones, with almost 20 million births, and found a 41% reduction in the odds of neural tube defects after grain fortification with folic acid.  </a:t>
            </a:r>
          </a:p>
          <a:p>
            <a:pPr marL="158750" indent="0">
              <a:buNone/>
            </a:pPr>
            <a:r>
              <a:rPr lang="en-US" baseline="0" dirty="0"/>
              <a:t>--</a:t>
            </a:r>
          </a:p>
          <a:p>
            <a:pPr marL="158750" indent="0">
              <a:buNone/>
            </a:pPr>
            <a:r>
              <a:rPr lang="en-US" baseline="0" dirty="0"/>
              <a:t>Source:</a:t>
            </a:r>
          </a:p>
          <a:p>
            <a:pPr marL="158750" indent="0">
              <a:buNone/>
            </a:pPr>
            <a:r>
              <a:rPr lang="en-US" b="0" i="0" dirty="0">
                <a:solidFill>
                  <a:srgbClr val="212121"/>
                </a:solidFill>
                <a:effectLst/>
                <a:latin typeface="BlinkMacSystemFont"/>
              </a:rPr>
              <a:t>Keats EC, Neufeld LM, Garrett GS, Mbuya MNN, </a:t>
            </a:r>
            <a:r>
              <a:rPr lang="en-US" b="0" i="0" dirty="0" err="1">
                <a:solidFill>
                  <a:srgbClr val="212121"/>
                </a:solidFill>
                <a:effectLst/>
                <a:latin typeface="BlinkMacSystemFont"/>
              </a:rPr>
              <a:t>Bhutta</a:t>
            </a:r>
            <a:r>
              <a:rPr lang="en-US" b="0" i="0" dirty="0">
                <a:solidFill>
                  <a:srgbClr val="212121"/>
                </a:solidFill>
                <a:effectLst/>
                <a:latin typeface="BlinkMacSystemFont"/>
              </a:rPr>
              <a:t> ZA. Improved micronutrient status and health outcomes in low- and middle-income countries following large-scale fortification: evidence from a systematic review and meta-analysis. Am J Clin Nutr. 2019 Jun 1;109(6):1696-1708. </a:t>
            </a:r>
            <a:endParaRPr lang="de-D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299369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 and colleagues completed a meta-analysis with many more studies:  161.  They looked</a:t>
            </a:r>
            <a:r>
              <a:rPr lang="en-US" baseline="0" dirty="0"/>
              <a:t> at one type of neural tube defect:  </a:t>
            </a:r>
            <a:r>
              <a:rPr lang="en-US" baseline="0" dirty="0" err="1"/>
              <a:t>spina</a:t>
            </a:r>
            <a:r>
              <a:rPr lang="en-US" baseline="0" dirty="0"/>
              <a:t> bifida.  </a:t>
            </a:r>
          </a:p>
          <a:p>
            <a:endParaRPr lang="en-US" baseline="0" dirty="0"/>
          </a:p>
          <a:p>
            <a:r>
              <a:rPr lang="en-US" baseline="0" dirty="0"/>
              <a:t>[CLICK TO ADVANCE] They looked at spina bifida in three different groups observed in the first column: among live births; among live births and still births; and then among live births, still births and terminations combined.  </a:t>
            </a:r>
          </a:p>
          <a:p>
            <a:endParaRPr lang="en-US" baseline="0" dirty="0"/>
          </a:p>
          <a:p>
            <a:r>
              <a:rPr lang="en-US" baseline="0" dirty="0"/>
              <a:t>[CLICK TO ADVANCE] They then calculated the percent of babies with spina bifida in countries with mandatory fortification that included folic acid (this is in column 3).  </a:t>
            </a:r>
          </a:p>
          <a:p>
            <a:endParaRPr lang="en-US" baseline="0" dirty="0"/>
          </a:p>
          <a:p>
            <a:r>
              <a:rPr lang="en-US" baseline="0" dirty="0"/>
              <a:t>[CLICK TO ADVANCE] They also calculated the percent of babies born with spina bifida in countries that had no mandatory fortification (this is in the last column).  </a:t>
            </a:r>
          </a:p>
          <a:p>
            <a:endParaRPr lang="en-US" baseline="0" dirty="0"/>
          </a:p>
          <a:p>
            <a:r>
              <a:rPr lang="en-US" baseline="0" dirty="0"/>
              <a:t>The percent of babies with spina bifida was always lower in countries with mandatory fortification compared to countries with no mandatory fortification.</a:t>
            </a:r>
          </a:p>
          <a:p>
            <a:endParaRPr lang="en-US" baseline="0" dirty="0"/>
          </a:p>
          <a:p>
            <a:r>
              <a:rPr lang="en-US" baseline="0" dirty="0"/>
              <a:t>[CLICK TO ADVANCE] For example, in the first row, the prevalence of spina bifida was 33.86 per 100,000 live births in countries </a:t>
            </a:r>
            <a:r>
              <a:rPr lang="en-US" u="sng" baseline="0" dirty="0"/>
              <a:t>with</a:t>
            </a:r>
            <a:r>
              <a:rPr lang="en-US" baseline="0" dirty="0"/>
              <a:t> mandatory fortification compared with 48.35 per 100,000 live births in countries </a:t>
            </a:r>
            <a:r>
              <a:rPr lang="en-US" u="sng" baseline="0" dirty="0"/>
              <a:t>without</a:t>
            </a:r>
            <a:r>
              <a:rPr lang="en-US" baseline="0" dirty="0"/>
              <a:t> mandatory fortification.  </a:t>
            </a:r>
          </a:p>
          <a:p>
            <a:endParaRPr lang="en-US" baseline="0" dirty="0"/>
          </a:p>
          <a:p>
            <a:r>
              <a:rPr lang="en-US" baseline="0" dirty="0"/>
              <a:t>--</a:t>
            </a:r>
          </a:p>
          <a:p>
            <a:r>
              <a:rPr lang="en-US" baseline="0" dirty="0"/>
              <a:t>Reference:</a:t>
            </a:r>
          </a:p>
          <a:p>
            <a:r>
              <a:rPr lang="en-US" sz="1200" b="0" i="0" u="none" strike="noStrike" kern="1200" baseline="0" dirty="0">
                <a:solidFill>
                  <a:schemeClr val="tx1"/>
                </a:solidFill>
                <a:latin typeface="+mn-lt"/>
                <a:ea typeface="+mn-ea"/>
                <a:cs typeface="+mn-cs"/>
              </a:rPr>
              <a:t>Atta CA, </a:t>
            </a:r>
            <a:r>
              <a:rPr lang="en-US" sz="1200" b="0" i="0" u="none" strike="noStrike" kern="1200" baseline="0" dirty="0" err="1">
                <a:solidFill>
                  <a:schemeClr val="tx1"/>
                </a:solidFill>
                <a:latin typeface="+mn-lt"/>
                <a:ea typeface="+mn-ea"/>
                <a:cs typeface="+mn-cs"/>
              </a:rPr>
              <a:t>Fiest</a:t>
            </a:r>
            <a:r>
              <a:rPr lang="en-US" sz="1200" b="0" i="0" u="none" strike="noStrike" kern="1200" baseline="0" dirty="0">
                <a:solidFill>
                  <a:schemeClr val="tx1"/>
                </a:solidFill>
                <a:latin typeface="+mn-lt"/>
                <a:ea typeface="+mn-ea"/>
                <a:cs typeface="+mn-cs"/>
              </a:rPr>
              <a:t> KM, </a:t>
            </a:r>
            <a:r>
              <a:rPr lang="en-US" sz="1200" b="0" i="0" u="none" strike="noStrike" kern="1200" baseline="0" dirty="0" err="1">
                <a:solidFill>
                  <a:schemeClr val="tx1"/>
                </a:solidFill>
                <a:latin typeface="+mn-lt"/>
                <a:ea typeface="+mn-ea"/>
                <a:cs typeface="+mn-cs"/>
              </a:rPr>
              <a:t>Frolkis</a:t>
            </a:r>
            <a:r>
              <a:rPr lang="en-US" sz="1200" b="0" i="0" u="none" strike="noStrike" kern="1200" baseline="0" dirty="0">
                <a:solidFill>
                  <a:schemeClr val="tx1"/>
                </a:solidFill>
                <a:latin typeface="+mn-lt"/>
                <a:ea typeface="+mn-ea"/>
                <a:cs typeface="+mn-cs"/>
              </a:rPr>
              <a:t> AD, </a:t>
            </a:r>
            <a:r>
              <a:rPr lang="en-US" sz="1200" b="0" i="0" u="none" strike="noStrike" kern="1200" baseline="0" dirty="0" err="1">
                <a:solidFill>
                  <a:schemeClr val="tx1"/>
                </a:solidFill>
                <a:latin typeface="+mn-lt"/>
                <a:ea typeface="+mn-ea"/>
                <a:cs typeface="+mn-cs"/>
              </a:rPr>
              <a:t>Jette</a:t>
            </a:r>
            <a:r>
              <a:rPr lang="en-US" sz="1200" b="0" i="0" u="none" strike="noStrike" kern="1200" baseline="0" dirty="0">
                <a:solidFill>
                  <a:schemeClr val="tx1"/>
                </a:solidFill>
                <a:latin typeface="+mn-lt"/>
                <a:ea typeface="+mn-ea"/>
                <a:cs typeface="+mn-cs"/>
              </a:rPr>
              <a:t> N, </a:t>
            </a:r>
            <a:r>
              <a:rPr lang="en-US" sz="1200" b="0" i="0" u="none" strike="noStrike" kern="1200" baseline="0" dirty="0" err="1">
                <a:solidFill>
                  <a:schemeClr val="tx1"/>
                </a:solidFill>
                <a:latin typeface="+mn-lt"/>
                <a:ea typeface="+mn-ea"/>
                <a:cs typeface="+mn-cs"/>
              </a:rPr>
              <a:t>Pringsheim</a:t>
            </a:r>
            <a:r>
              <a:rPr lang="en-US" sz="1200" b="0" i="0" u="none" strike="noStrike" kern="1200" baseline="0" dirty="0">
                <a:solidFill>
                  <a:schemeClr val="tx1"/>
                </a:solidFill>
                <a:latin typeface="+mn-lt"/>
                <a:ea typeface="+mn-ea"/>
                <a:cs typeface="+mn-cs"/>
              </a:rPr>
              <a:t> T, St Germaine-Smith C et al. Global birth prevalence of </a:t>
            </a:r>
            <a:r>
              <a:rPr lang="en-US" sz="1200" b="0" i="0" u="none" strike="noStrike" kern="1200" baseline="0" dirty="0" err="1">
                <a:solidFill>
                  <a:schemeClr val="tx1"/>
                </a:solidFill>
                <a:latin typeface="+mn-lt"/>
                <a:ea typeface="+mn-ea"/>
                <a:cs typeface="+mn-cs"/>
              </a:rPr>
              <a:t>spina</a:t>
            </a:r>
            <a:r>
              <a:rPr lang="en-US" sz="1200" b="0" i="0" u="none" strike="noStrike" kern="1200" baseline="0" dirty="0">
                <a:solidFill>
                  <a:schemeClr val="tx1"/>
                </a:solidFill>
                <a:latin typeface="+mn-lt"/>
                <a:ea typeface="+mn-ea"/>
                <a:cs typeface="+mn-cs"/>
              </a:rPr>
              <a:t> bifida by folic acid fortification status: a systematic review and meta-analysis. American Journal of Public Health 2016;106:e24-34.</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1DF62-DE01-4010-A172-A1C69E3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73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a:t>
            </a:r>
            <a:r>
              <a:rPr lang="en-US" baseline="0" dirty="0"/>
              <a:t> type of study we’ll look at are systematic reviews.</a:t>
            </a:r>
          </a:p>
          <a:p>
            <a:endParaRPr lang="en-US" dirty="0"/>
          </a:p>
          <a:p>
            <a:r>
              <a:rPr lang="en-US" dirty="0"/>
              <a:t>A 2013 systematic</a:t>
            </a:r>
            <a:r>
              <a:rPr lang="en-US" baseline="0" dirty="0"/>
              <a:t> review assessed the impact of folic acid fortification of flour on neural tube defects.</a:t>
            </a:r>
          </a:p>
          <a:p>
            <a:endParaRPr lang="en-US" baseline="0" dirty="0"/>
          </a:p>
          <a:p>
            <a:r>
              <a:rPr lang="en-US" baseline="0" dirty="0"/>
              <a:t>Studies were obtained from nine countries:  Chile, Argentina, Brazil, Canada, Costa Rica, Iran, Jordan, South Africa and the USA.</a:t>
            </a:r>
          </a:p>
          <a:p>
            <a:endParaRPr lang="en-US" baseline="0" dirty="0"/>
          </a:p>
          <a:p>
            <a:r>
              <a:rPr lang="en-US" baseline="0" dirty="0"/>
              <a:t>A total of 27 studies were included.</a:t>
            </a:r>
          </a:p>
          <a:p>
            <a:endParaRPr lang="en-US" baseline="0" dirty="0"/>
          </a:p>
          <a:p>
            <a:r>
              <a:rPr lang="en-US" baseline="0" dirty="0"/>
              <a:t>The authors concluded that “</a:t>
            </a:r>
            <a:r>
              <a:rPr lang="en-US" dirty="0"/>
              <a:t>Fortification of flour with folic acid has had a major impact on [neural tube defects] in all countries where this has been reported.”</a:t>
            </a:r>
          </a:p>
          <a:p>
            <a:endParaRPr lang="en-US" dirty="0"/>
          </a:p>
          <a:p>
            <a:r>
              <a:rPr lang="en-US" dirty="0"/>
              <a:t>--</a:t>
            </a:r>
          </a:p>
          <a:p>
            <a:r>
              <a:rPr lang="en-US" dirty="0"/>
              <a:t>Source:  </a:t>
            </a:r>
          </a:p>
          <a:p>
            <a:r>
              <a:rPr lang="en-US" dirty="0"/>
              <a:t>Castillo-</a:t>
            </a:r>
            <a:r>
              <a:rPr lang="en-US" dirty="0" err="1"/>
              <a:t>Lancellotti</a:t>
            </a:r>
            <a:r>
              <a:rPr lang="en-US" dirty="0"/>
              <a:t> C, Tur JA, </a:t>
            </a:r>
            <a:r>
              <a:rPr lang="en-US" dirty="0" err="1"/>
              <a:t>Uauy</a:t>
            </a:r>
            <a:r>
              <a:rPr lang="en-US" dirty="0"/>
              <a:t> R. Impact of folic acid fortification of flour on neural tube defects: a systematic review. Public Health </a:t>
            </a:r>
            <a:r>
              <a:rPr lang="en-US" dirty="0" err="1"/>
              <a:t>Nutr</a:t>
            </a:r>
            <a:r>
              <a:rPr lang="en-US" dirty="0"/>
              <a:t>. 2013 May;16(5):901-11. </a:t>
            </a:r>
            <a:r>
              <a:rPr lang="en-US" dirty="0" err="1"/>
              <a:t>doi</a:t>
            </a:r>
            <a:r>
              <a:rPr lang="en-US" dirty="0"/>
              <a:t>: 10.1017/S1368980012003576. Review. Erratum in: Public Health </a:t>
            </a:r>
            <a:r>
              <a:rPr lang="en-US" dirty="0" err="1"/>
              <a:t>Nutr</a:t>
            </a:r>
            <a:r>
              <a:rPr lang="en-US" dirty="0"/>
              <a:t>. 2013 Aug;16(8):1527</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1DF62-DE01-4010-A172-A1C69E3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75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ltLang="en-US" dirty="0"/>
              <a:t>Three countries have compared the costs of adding folic acid to grains with the costs of treating people with spina bifida. </a:t>
            </a:r>
          </a:p>
          <a:p>
            <a:pPr marL="158750" indent="0">
              <a:buNone/>
            </a:pPr>
            <a:endParaRPr lang="en-US" altLang="en-US" dirty="0"/>
          </a:p>
          <a:p>
            <a:pPr marL="158750" indent="0">
              <a:buNone/>
            </a:pPr>
            <a:r>
              <a:rPr lang="en-US" altLang="en-US" dirty="0"/>
              <a:t>Each study showed significant net savings in healthcare expenses when spina bifida is prevented:</a:t>
            </a:r>
            <a:r>
              <a:rPr lang="en-US" altLang="en-US" baseline="0" dirty="0"/>
              <a:t>  2.3 million international dollars in Chile, 40.6 million Rand in South Africa and 603 million US dollars in the USA.  </a:t>
            </a:r>
            <a:endParaRPr lang="en-US" altLang="en-US" dirty="0"/>
          </a:p>
          <a:p>
            <a:pPr marL="158750" indent="0">
              <a:buNone/>
            </a:pPr>
            <a:endParaRPr lang="en-US" altLang="en-US" dirty="0"/>
          </a:p>
          <a:p>
            <a:pPr marL="158750" indent="0">
              <a:buNone/>
            </a:pPr>
            <a:r>
              <a:rPr lang="en-US" altLang="en-US" dirty="0"/>
              <a:t>Notice that these are </a:t>
            </a:r>
            <a:r>
              <a:rPr lang="en-US" altLang="en-US" u="sng" dirty="0"/>
              <a:t>annual</a:t>
            </a:r>
            <a:r>
              <a:rPr lang="en-US" altLang="en-US" dirty="0"/>
              <a:t> savings, so every year of fortification leads to these net savings.</a:t>
            </a:r>
          </a:p>
          <a:p>
            <a:pPr marL="158750" indent="0">
              <a:buNone/>
            </a:pPr>
            <a:r>
              <a:rPr lang="en-US" altLang="en-US" dirty="0"/>
              <a:t>--</a:t>
            </a:r>
          </a:p>
          <a:p>
            <a:pPr marL="158750" indent="0">
              <a:buNone/>
            </a:pPr>
            <a:r>
              <a:rPr lang="en-US" altLang="en-US" dirty="0"/>
              <a:t>Source:</a:t>
            </a:r>
          </a:p>
          <a:p>
            <a:pPr marL="158750" indent="0">
              <a:buNone/>
            </a:pPr>
            <a:r>
              <a:rPr lang="en-US" altLang="en-US" dirty="0">
                <a:ea typeface="Open Sans Condensed" pitchFamily="34" charset="0"/>
                <a:cs typeface="Open Sans Condensed" pitchFamily="34" charset="0"/>
              </a:rPr>
              <a:t>Llanos et. al., Cost-effectiveness of a Folic Acid Fortification Program in Chile. </a:t>
            </a:r>
            <a:r>
              <a:rPr lang="en-US" altLang="en-US" dirty="0">
                <a:ea typeface="Open Sans Condensed" pitchFamily="34" charset="0"/>
                <a:cs typeface="Open Sans Condensed" pitchFamily="34" charset="0"/>
                <a:hlinkClick r:id="rId3"/>
              </a:rPr>
              <a:t>Health Policy </a:t>
            </a:r>
            <a:r>
              <a:rPr lang="en-US" altLang="en-US" dirty="0">
                <a:ea typeface="Open Sans Condensed" pitchFamily="34" charset="0"/>
                <a:cs typeface="Open Sans Condensed" pitchFamily="34" charset="0"/>
              </a:rPr>
              <a:t>83 2007:295-303.</a:t>
            </a:r>
          </a:p>
          <a:p>
            <a:pPr marL="158750" indent="0">
              <a:buNone/>
            </a:pPr>
            <a:r>
              <a:rPr lang="en-US" altLang="en-US" dirty="0">
                <a:ea typeface="Open Sans Condensed" pitchFamily="34" charset="0"/>
                <a:cs typeface="Open Sans Condensed" pitchFamily="34" charset="0"/>
              </a:rPr>
              <a:t>Sayed et.al., Decline in the Prevalence of Neural Tube Defects Following Folic Acid Fortification and Its Cost-Benefit in South Africa. </a:t>
            </a:r>
            <a:r>
              <a:rPr lang="en-US" altLang="en-US" dirty="0">
                <a:ea typeface="Open Sans Condensed" pitchFamily="34" charset="0"/>
                <a:cs typeface="Open Sans Condensed" pitchFamily="34" charset="0"/>
                <a:hlinkClick r:id="rId4"/>
              </a:rPr>
              <a:t>Birth Defects Research </a:t>
            </a:r>
            <a:r>
              <a:rPr lang="en-US" altLang="en-US" dirty="0">
                <a:ea typeface="Open Sans Condensed" pitchFamily="34" charset="0"/>
                <a:cs typeface="Open Sans Condensed" pitchFamily="34" charset="0"/>
              </a:rPr>
              <a:t>82 2008:211-216.</a:t>
            </a:r>
          </a:p>
          <a:p>
            <a:pPr marL="158750" indent="0">
              <a:buNone/>
            </a:pPr>
            <a:r>
              <a:rPr lang="en-US" altLang="en-US" dirty="0">
                <a:ea typeface="Open Sans Condensed" pitchFamily="34" charset="0"/>
                <a:cs typeface="Open Sans Condensed" pitchFamily="34" charset="0"/>
              </a:rPr>
              <a:t>Grosse et. al., Retrospective Assessment of Cost Savings From Prevention. </a:t>
            </a:r>
            <a:r>
              <a:rPr lang="en-US" altLang="en-US" dirty="0">
                <a:ea typeface="Open Sans Condensed" pitchFamily="34" charset="0"/>
                <a:cs typeface="Open Sans Condensed" pitchFamily="34" charset="0"/>
                <a:hlinkClick r:id="rId5"/>
              </a:rPr>
              <a:t>American Journal of Preventive Medicine </a:t>
            </a:r>
            <a:r>
              <a:rPr lang="en-US" altLang="en-US" dirty="0">
                <a:ea typeface="Open Sans Condensed" pitchFamily="34" charset="0"/>
                <a:cs typeface="Open Sans Condensed" pitchFamily="34" charset="0"/>
              </a:rPr>
              <a:t>, 2016. </a:t>
            </a:r>
          </a:p>
        </p:txBody>
      </p:sp>
      <p:sp>
        <p:nvSpPr>
          <p:cNvPr id="4" name="Slide Number Placeholder 3"/>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350651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going to start with the main messages I hope</a:t>
            </a:r>
            <a:r>
              <a:rPr lang="en-US" baseline="0" dirty="0"/>
              <a:t> you get from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90 countries mandate grain fortification with a diversity of nutrients; however we only have effectiveness evidence for four of them</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preponderance of the evidence suggests that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reduces the risk and severity of neural tube defects,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is safe,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iron, vitamin B12, and zinc improves nutritional status, and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nutrients involved in hemoglobin biology reduces anemia.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311DF62-DE01-4010-A172-A1C69E348D85}" type="slidenum">
              <a:rPr lang="en-US" smtClean="0"/>
              <a:pPr/>
              <a:t>2</a:t>
            </a:fld>
            <a:endParaRPr lang="en-US"/>
          </a:p>
        </p:txBody>
      </p:sp>
    </p:spTree>
    <p:extLst>
      <p:ext uri="{BB962C8B-B14F-4D97-AF65-F5344CB8AC3E}">
        <p14:creationId xmlns:p14="http://schemas.microsoft.com/office/powerpoint/2010/main" val="380745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auto">
              <a:spcBef>
                <a:spcPts val="600"/>
              </a:spcBef>
              <a:spcAft>
                <a:spcPts val="0"/>
              </a:spcAft>
              <a:buClr>
                <a:srgbClr val="CC6633"/>
              </a:buClr>
              <a:defRPr/>
            </a:pPr>
            <a:r>
              <a:rPr lang="en-US" sz="1200" b="0" i="0" kern="0" baseline="0" dirty="0">
                <a:solidFill>
                  <a:srgbClr val="004484"/>
                </a:solidFill>
                <a:latin typeface="+mn-lt"/>
                <a:cs typeface="Arial" charset="0"/>
              </a:rPr>
              <a:t>Fundamentally, we’re helping to save babies lives through fortification.  </a:t>
            </a:r>
          </a:p>
          <a:p>
            <a:pPr algn="l" fontAlgn="auto">
              <a:spcBef>
                <a:spcPts val="600"/>
              </a:spcBef>
              <a:spcAft>
                <a:spcPts val="0"/>
              </a:spcAft>
              <a:buClr>
                <a:srgbClr val="CC6633"/>
              </a:buClr>
              <a:defRPr/>
            </a:pPr>
            <a:endParaRPr lang="en-US" sz="1200" b="0" i="0" kern="0" baseline="0" dirty="0">
              <a:solidFill>
                <a:srgbClr val="004484"/>
              </a:solidFill>
              <a:latin typeface="+mn-lt"/>
              <a:cs typeface="Arial" charset="0"/>
            </a:endParaRPr>
          </a:p>
          <a:p>
            <a:pPr algn="l" fontAlgn="auto">
              <a:spcBef>
                <a:spcPts val="600"/>
              </a:spcBef>
              <a:spcAft>
                <a:spcPts val="0"/>
              </a:spcAft>
              <a:buClr>
                <a:srgbClr val="CC6633"/>
              </a:buClr>
              <a:defRPr/>
            </a:pPr>
            <a:r>
              <a:rPr lang="en-US" sz="1200" b="0" i="0" kern="0" baseline="0" dirty="0">
                <a:solidFill>
                  <a:srgbClr val="004484"/>
                </a:solidFill>
                <a:latin typeface="+mn-lt"/>
                <a:cs typeface="Arial" charset="0"/>
              </a:rPr>
              <a:t>Globally an estimated 61,680 birth defects were prevented in 2020 where grains were fortified with folic acid.  </a:t>
            </a:r>
          </a:p>
          <a:p>
            <a:pPr algn="l" fontAlgn="auto">
              <a:spcBef>
                <a:spcPts val="600"/>
              </a:spcBef>
              <a:spcAft>
                <a:spcPts val="0"/>
              </a:spcAft>
              <a:buClr>
                <a:srgbClr val="CC6633"/>
              </a:buClr>
              <a:defRPr/>
            </a:pPr>
            <a:endParaRPr lang="en-US" sz="1200" b="0" i="0" kern="0" baseline="0" dirty="0">
              <a:solidFill>
                <a:srgbClr val="004484"/>
              </a:solidFill>
              <a:latin typeface="+mn-lt"/>
              <a:cs typeface="Arial" charset="0"/>
            </a:endParaRPr>
          </a:p>
          <a:p>
            <a:pPr algn="l" fontAlgn="auto">
              <a:spcBef>
                <a:spcPts val="600"/>
              </a:spcBef>
              <a:spcAft>
                <a:spcPts val="0"/>
              </a:spcAft>
              <a:buClr>
                <a:srgbClr val="CC6633"/>
              </a:buClr>
              <a:defRPr/>
            </a:pPr>
            <a:r>
              <a:rPr lang="en-US" sz="1200" b="0" i="0" kern="0" baseline="0" dirty="0">
                <a:solidFill>
                  <a:srgbClr val="004484"/>
                </a:solidFill>
                <a:latin typeface="+mn-lt"/>
                <a:cs typeface="Arial" charset="0"/>
              </a:rPr>
              <a:t>This represents an average of 169 babies </a:t>
            </a:r>
            <a:r>
              <a:rPr lang="en-US" sz="1200" b="0" i="0" u="sng" kern="0" baseline="0" dirty="0">
                <a:solidFill>
                  <a:srgbClr val="004484"/>
                </a:solidFill>
                <a:latin typeface="+mn-lt"/>
                <a:cs typeface="Arial" charset="0"/>
              </a:rPr>
              <a:t>per day</a:t>
            </a:r>
            <a:r>
              <a:rPr lang="en-US" sz="1200" b="0" i="0" u="none" kern="0" baseline="0" dirty="0">
                <a:solidFill>
                  <a:srgbClr val="004484"/>
                </a:solidFill>
                <a:latin typeface="+mn-lt"/>
                <a:cs typeface="Arial" charset="0"/>
              </a:rPr>
              <a:t> </a:t>
            </a:r>
            <a:r>
              <a:rPr lang="en-US" sz="1200" b="0" i="0" kern="0" baseline="0" dirty="0">
                <a:solidFill>
                  <a:srgbClr val="004484"/>
                </a:solidFill>
                <a:latin typeface="+mn-lt"/>
                <a:cs typeface="Arial" charset="0"/>
              </a:rPr>
              <a:t>being born free of neural tube defects.</a:t>
            </a:r>
          </a:p>
          <a:p>
            <a:pPr algn="l" fontAlgn="auto">
              <a:spcBef>
                <a:spcPts val="600"/>
              </a:spcBef>
              <a:spcAft>
                <a:spcPts val="0"/>
              </a:spcAft>
              <a:buClr>
                <a:srgbClr val="CC6633"/>
              </a:buClr>
              <a:defRPr/>
            </a:pPr>
            <a:endParaRPr lang="en-US" sz="1200" kern="0" baseline="0" dirty="0">
              <a:solidFill>
                <a:srgbClr val="004484"/>
              </a:solidFill>
              <a:latin typeface="+mn-lt"/>
              <a:cs typeface="Arial" charset="0"/>
            </a:endParaRPr>
          </a:p>
          <a:p>
            <a:pPr eaLnBrk="1" hangingPunct="1">
              <a:spcBef>
                <a:spcPct val="0"/>
              </a:spcBef>
            </a:pPr>
            <a:r>
              <a:rPr lang="en-US" altLang="en-US" baseline="0" dirty="0">
                <a:latin typeface="Arial" panose="020B0604020202020204" pitchFamily="34" charset="0"/>
                <a:ea typeface="MS PGothic" panose="020B0600070205080204" pitchFamily="34" charset="-128"/>
              </a:rPr>
              <a:t>Source:  </a:t>
            </a:r>
          </a:p>
          <a:p>
            <a:r>
              <a:rPr lang="en-US" altLang="en-US" sz="1200" b="0" baseline="0" dirty="0">
                <a:latin typeface="+mn-lt"/>
                <a:ea typeface="Open Sans Condensed" panose="020B0806030504020204" pitchFamily="34" charset="0"/>
                <a:cs typeface="Open Sans Condensed" panose="020B0806030504020204" pitchFamily="34" charset="0"/>
              </a:rPr>
              <a:t>Kancherla V, Wagh K, Priyadarshini P, Pachon H, Oakley GP Jr. </a:t>
            </a:r>
            <a:r>
              <a:rPr lang="en-US" sz="1200" b="0" i="0" kern="1200" dirty="0">
                <a:solidFill>
                  <a:schemeClr val="tx1"/>
                </a:solidFill>
                <a:effectLst/>
                <a:latin typeface="+mn-lt"/>
                <a:ea typeface="+mn-ea"/>
                <a:cs typeface="+mn-cs"/>
              </a:rPr>
              <a:t>A global update on the status of prevention of folic acid-preventable spina bifida and anencephaly in year 2020:  30-year anniversary of gaining knowledge about folic acid’s prevention potential for neural tube defects. </a:t>
            </a:r>
            <a:r>
              <a:rPr lang="en-US" sz="1200" b="0" i="0" u="sng" kern="1200" dirty="0">
                <a:solidFill>
                  <a:schemeClr val="tx1"/>
                </a:solidFill>
                <a:effectLst/>
                <a:latin typeface="+mn-lt"/>
                <a:ea typeface="+mn-ea"/>
                <a:cs typeface="+mn-cs"/>
                <a:hlinkClick r:id="rId3" tooltip="Birth defects research."/>
              </a:rPr>
              <a:t>Birth Defects Res.</a:t>
            </a:r>
            <a:r>
              <a:rPr lang="en-US" sz="1200" b="0" i="0" kern="1200" dirty="0">
                <a:solidFill>
                  <a:schemeClr val="tx1"/>
                </a:solidFill>
                <a:effectLst/>
                <a:latin typeface="+mn-lt"/>
                <a:ea typeface="+mn-ea"/>
                <a:cs typeface="+mn-cs"/>
              </a:rPr>
              <a:t> 2022; 114: 1392-1403.  </a:t>
            </a:r>
          </a:p>
          <a:p>
            <a:endParaRPr lang="en-US" sz="1200" b="1" i="0" kern="1200" dirty="0">
              <a:solidFill>
                <a:schemeClr val="tx1"/>
              </a:solidFill>
              <a:effectLst/>
              <a:latin typeface="+mn-lt"/>
              <a:ea typeface="+mn-ea"/>
              <a:cs typeface="+mn-cs"/>
            </a:endParaRPr>
          </a:p>
          <a:p>
            <a:br>
              <a:rPr lang="en-US" dirty="0"/>
            </a:br>
            <a:endParaRPr lang="en-US" altLang="en-US" sz="1200" baseline="0" dirty="0">
              <a:latin typeface="+mn-lt"/>
              <a:ea typeface="Open Sans Condensed" panose="020B0806030504020204" pitchFamily="34" charset="0"/>
              <a:cs typeface="Open Sans Condensed" panose="020B0806030504020204"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Arial" panose="020B0604020202020204" pitchFamily="34" charset="0"/>
              </a:defRPr>
            </a:lvl1pPr>
            <a:lvl2pPr marL="742950" indent="-285750" defTabSz="949325">
              <a:defRPr>
                <a:solidFill>
                  <a:schemeClr val="tx1"/>
                </a:solidFill>
                <a:latin typeface="Arial" panose="020B0604020202020204" pitchFamily="34" charset="0"/>
              </a:defRPr>
            </a:lvl2pPr>
            <a:lvl3pPr marL="1143000" indent="-228600" defTabSz="949325">
              <a:defRPr>
                <a:solidFill>
                  <a:schemeClr val="tx1"/>
                </a:solidFill>
                <a:latin typeface="Arial" panose="020B0604020202020204" pitchFamily="34" charset="0"/>
              </a:defRPr>
            </a:lvl3pPr>
            <a:lvl4pPr marL="1600200" indent="-228600" defTabSz="949325">
              <a:defRPr>
                <a:solidFill>
                  <a:schemeClr val="tx1"/>
                </a:solidFill>
                <a:latin typeface="Arial" panose="020B0604020202020204" pitchFamily="34" charset="0"/>
              </a:defRPr>
            </a:lvl4pPr>
            <a:lvl5pPr marL="2057400" indent="-228600" defTabSz="949325">
              <a:defRPr>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5911C0EF-63C1-4ED9-A771-7122CEC91CB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9088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fortifying grains with folic acid reduces the risk and severity of neural tube defects.</a:t>
            </a:r>
          </a:p>
          <a:p>
            <a:endParaRPr lang="en-US" dirty="0"/>
          </a:p>
          <a:p>
            <a:r>
              <a:rPr lang="en-US" dirty="0"/>
              <a:t>This</a:t>
            </a:r>
            <a:r>
              <a:rPr lang="en-US" baseline="0" dirty="0"/>
              <a:t> is s</a:t>
            </a:r>
            <a:r>
              <a:rPr lang="en-US" dirty="0"/>
              <a:t>upported by pre-post data from countries, meta-analyses, systematic reviews, and economics and modeling studies.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1DF62-DE01-4010-A172-A1C69E3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393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enthusiasm over lives saved with folic acid fortification, there are concerns about potential negative health impacts of fortifying with this vitamin.  </a:t>
            </a:r>
          </a:p>
        </p:txBody>
      </p:sp>
      <p:sp>
        <p:nvSpPr>
          <p:cNvPr id="4" name="Slide Number Placeholder 3"/>
          <p:cNvSpPr>
            <a:spLocks noGrp="1"/>
          </p:cNvSpPr>
          <p:nvPr>
            <p:ph type="sldNum" sz="quarter" idx="5"/>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3134611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by reviewing evidence that fortifying food with folic acid does not mask vitamin B12 deficiency.</a:t>
            </a:r>
            <a:r>
              <a:rPr lang="en-US" baseline="0" dirty="0"/>
              <a:t>  </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1446364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Folate</a:t>
            </a:r>
            <a:r>
              <a:rPr lang="en-US" baseline="0" dirty="0"/>
              <a:t> deficiency </a:t>
            </a:r>
            <a:r>
              <a:rPr lang="en-US" u="sng" baseline="0" dirty="0"/>
              <a:t>independently</a:t>
            </a:r>
            <a:r>
              <a:rPr lang="en-US" baseline="0" dirty="0"/>
              <a:t> causes megaloblastic anemia, that is anemia where the red blood cells are much larger than normal.  As you know, anemia is an important public health problem in many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TO ADVANCE] Vitamin B12 deficiency also </a:t>
            </a:r>
            <a:r>
              <a:rPr lang="en-US" u="sng" baseline="0" dirty="0"/>
              <a:t>independently</a:t>
            </a:r>
            <a:r>
              <a:rPr lang="en-US" baseline="0" dirty="0"/>
              <a:t> causes megaloblastic anemia.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Institute</a:t>
            </a:r>
            <a:r>
              <a:rPr lang="en-US" b="0" baseline="0" dirty="0"/>
              <a:t> of Medicine. </a:t>
            </a:r>
            <a:r>
              <a:rPr lang="en-US" sz="1100" b="0" i="0" u="none" strike="noStrike" kern="1200" baseline="0" dirty="0">
                <a:solidFill>
                  <a:schemeClr val="tx1"/>
                </a:solidFill>
                <a:latin typeface="+mn-lt"/>
                <a:ea typeface="+mn-ea"/>
                <a:cs typeface="+mn-cs"/>
              </a:rPr>
              <a:t>Dietary Reference Intakes for Thiamin, Riboflavin, Niacin, Vitamin B6, Folate, Vitamin B12, Pantothenic Acid, Biotin, and Choline.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Megaloblastic anemia image:  </a:t>
            </a:r>
            <a:r>
              <a:rPr lang="en-US" dirty="0">
                <a:hlinkClick r:id="rId3"/>
              </a:rPr>
              <a:t>https://i.pinimg.com/236x/47/41/e6/4741e6ce99437a3260364ed6001b9ddf--macrocytic-anemia-b-deficiency.jpg</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24</a:t>
            </a:fld>
            <a:endParaRPr lang="en-US"/>
          </a:p>
        </p:txBody>
      </p:sp>
    </p:spTree>
    <p:extLst>
      <p:ext uri="{BB962C8B-B14F-4D97-AF65-F5344CB8AC3E}">
        <p14:creationId xmlns:p14="http://schemas.microsoft.com/office/powerpoint/2010/main" val="1010517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Let’s say a person has megaloblastic</a:t>
            </a:r>
            <a:r>
              <a:rPr lang="en-US" baseline="0" dirty="0"/>
              <a:t> anemia due to vitamin B12 deficiency only.  This is often observed in older adults because they no longer absorb vitamin B12 from the diet as well as they did when they were younger.  </a:t>
            </a:r>
          </a:p>
          <a:p>
            <a:pPr marL="158750" indent="0">
              <a:buNone/>
            </a:pPr>
            <a:endParaRPr lang="en-US" baseline="0" dirty="0"/>
          </a:p>
          <a:p>
            <a:pPr marL="158750" indent="0">
              <a:buNone/>
            </a:pPr>
            <a:r>
              <a:rPr lang="en-US" baseline="0" dirty="0"/>
              <a:t>In these individuals, if folic acid is provided, the anemia is corrected.  </a:t>
            </a:r>
          </a:p>
          <a:p>
            <a:pPr marL="158750" indent="0">
              <a:buNone/>
            </a:pPr>
            <a:endParaRPr lang="en-US" baseline="0" dirty="0"/>
          </a:p>
          <a:p>
            <a:pPr marL="158750" indent="0">
              <a:buNone/>
            </a:pPr>
            <a:r>
              <a:rPr lang="en-US" baseline="0" dirty="0"/>
              <a:t>[CLICK TO ADVANCE] However, if vitamin B12 is not provided to them, then their vitamin B12 deficiency can persist and with it, potentially irreversible neurological conditions such as memory loss, disorientation and frank dementia. </a:t>
            </a:r>
          </a:p>
          <a:p>
            <a:pPr marL="158750" indent="0">
              <a:buNone/>
            </a:pPr>
            <a:endParaRPr lang="en-US" baseline="0" dirty="0"/>
          </a:p>
          <a:p>
            <a:pPr marL="158750" indent="0">
              <a:buNone/>
            </a:pPr>
            <a:r>
              <a:rPr lang="en-US" baseline="0" dirty="0"/>
              <a:t>[CLICK TO ADVANCE] The fact that folic acid can correct megaloblastic anemia while not treating the underlying vitamin B12 deficiency is known as “folic acid masking of vitamin B12 deficiency.”</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endParaRPr lang="en-US" baseline="0" dirty="0"/>
          </a:p>
          <a:p>
            <a:pPr marL="158750" indent="0">
              <a:buNone/>
            </a:pPr>
            <a:r>
              <a:rPr lang="en-US" dirty="0"/>
              <a:t>RJ</a:t>
            </a:r>
            <a:r>
              <a:rPr lang="en-US" baseline="0" dirty="0"/>
              <a:t> Berry.  Lack of historical evidence to support folic acid exacerbation of the neuropathy caused by vitamin B12 deficiency.  American Journal of Clinical Nutrition 2019.  </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25</a:t>
            </a:fld>
            <a:endParaRPr lang="en-US"/>
          </a:p>
        </p:txBody>
      </p:sp>
    </p:spTree>
    <p:extLst>
      <p:ext uri="{BB962C8B-B14F-4D97-AF65-F5344CB8AC3E}">
        <p14:creationId xmlns:p14="http://schemas.microsoft.com/office/powerpoint/2010/main" val="1396722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aseline="0" dirty="0"/>
              <a:t>Researchers from the US surmised that people with vitamin B12 deficiency and no anemia who consumed food fortified with folic acid could be at risk of vitamin B12 deficiency going untreated.  </a:t>
            </a:r>
          </a:p>
          <a:p>
            <a:endParaRPr lang="en-US" baseline="0" dirty="0"/>
          </a:p>
          <a:p>
            <a:pPr marL="158750" indent="0">
              <a:buNone/>
            </a:pPr>
            <a:r>
              <a:rPr lang="en-US" baseline="0" dirty="0"/>
              <a:t>In other words, in these individuals, since folic acid is provided through grain fortification in the USA, they will not develop anemia.</a:t>
            </a:r>
          </a:p>
          <a:p>
            <a:endParaRPr lang="en-US" baseline="0" dirty="0"/>
          </a:p>
          <a:p>
            <a:pPr marL="158750" indent="0">
              <a:buNone/>
            </a:pPr>
            <a:r>
              <a:rPr lang="en-US" baseline="0" dirty="0"/>
              <a:t>However, since vitamin B12 is not provided through grain fortification in the USA, their vitamin B12 deficiency will persist.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pPr marL="158750" indent="0">
              <a:buNone/>
            </a:pPr>
            <a:r>
              <a:rPr lang="en-US" dirty="0"/>
              <a:t>Source:  </a:t>
            </a:r>
          </a:p>
          <a:p>
            <a:pPr marL="158750" indent="0">
              <a:buNone/>
            </a:pPr>
            <a:r>
              <a:rPr lang="en-US" dirty="0"/>
              <a:t>Mills</a:t>
            </a:r>
            <a:r>
              <a:rPr lang="en-US" baseline="0" dirty="0"/>
              <a:t> JL et al. </a:t>
            </a:r>
            <a:r>
              <a:rPr lang="en-US" sz="1100" b="0" i="0" u="none" strike="noStrike" kern="1200" baseline="0" dirty="0">
                <a:solidFill>
                  <a:schemeClr val="tx1"/>
                </a:solidFill>
                <a:latin typeface="+mn-lt"/>
                <a:ea typeface="+mn-ea"/>
                <a:cs typeface="+mn-cs"/>
              </a:rPr>
              <a:t>Low vitamin B-12 concentrations in patients without anemia: the effect of folic acid fortification of grain. </a:t>
            </a:r>
            <a:r>
              <a:rPr lang="en-US" sz="1100" b="0" i="1" u="none" strike="noStrike" kern="1200" baseline="0" dirty="0">
                <a:solidFill>
                  <a:schemeClr val="tx1"/>
                </a:solidFill>
                <a:latin typeface="+mn-lt"/>
                <a:ea typeface="+mn-ea"/>
                <a:cs typeface="+mn-cs"/>
              </a:rPr>
              <a:t>Am J Clin Nutr </a:t>
            </a:r>
            <a:r>
              <a:rPr lang="en-US" sz="1100" b="0" i="0" u="none" strike="noStrike" kern="1200" baseline="0" dirty="0">
                <a:solidFill>
                  <a:schemeClr val="tx1"/>
                </a:solidFill>
                <a:latin typeface="+mn-lt"/>
                <a:ea typeface="+mn-ea"/>
                <a:cs typeface="+mn-cs"/>
              </a:rPr>
              <a:t>2003;77:1474–7.</a:t>
            </a:r>
          </a:p>
          <a:p>
            <a:pPr marL="158750" indent="0">
              <a:buNone/>
            </a:pPr>
            <a:endParaRPr lang="en-US" sz="1100" b="0" i="0" u="none" strike="noStrike" kern="1200" baseline="0" dirty="0">
              <a:solidFill>
                <a:schemeClr val="tx1"/>
              </a:solidFill>
              <a:latin typeface="+mn-lt"/>
              <a:ea typeface="+mn-ea"/>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Yan Ping Qi, Ann N. Do, Heather C. Hamner, Christine M. Pfeiffer, and Robert J. Berry.</a:t>
            </a:r>
            <a:r>
              <a:rPr lang="en-US" baseline="0" dirty="0"/>
              <a:t>  </a:t>
            </a:r>
            <a:r>
              <a:rPr lang="en-US" dirty="0"/>
              <a:t>The prevalence of low serum vitamin B-12 status in the absence of anemia or macrocytosis did not increase among older U.S. adults after mandatory folic acid fortification. </a:t>
            </a:r>
            <a:r>
              <a:rPr lang="de-DE" dirty="0"/>
              <a:t>J. Nutr. 144: 170–176, 2014.</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26</a:t>
            </a:fld>
            <a:endParaRPr lang="en-US"/>
          </a:p>
        </p:txBody>
      </p:sp>
    </p:spTree>
    <p:extLst>
      <p:ext uri="{BB962C8B-B14F-4D97-AF65-F5344CB8AC3E}">
        <p14:creationId xmlns:p14="http://schemas.microsoft.com/office/powerpoint/2010/main" val="321974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fortification with folic acid masks vitamin B12 deficiency, the percentage of people with vitamin B12 deficiency but no anemia should </a:t>
            </a:r>
            <a:r>
              <a:rPr lang="en-US" u="sng" dirty="0"/>
              <a:t>increase</a:t>
            </a:r>
            <a:r>
              <a:rPr lang="en-US" dirty="0"/>
              <a:t> after fortification starts.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TO ADVANCE] Two studies have been conducted on this topic, with data from the United States.  They show the contrary—the prevalence of individuals with vitamin B12 deficiency and no anemia, did not change between the pre- and post-fortification periods, suggesting that fortification with folic acid does not mask vitamin B12 deficiency.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pPr marL="158750" indent="0">
              <a:buNone/>
            </a:pPr>
            <a:r>
              <a:rPr lang="en-US" dirty="0"/>
              <a:t>Source:  </a:t>
            </a:r>
          </a:p>
          <a:p>
            <a:pPr marL="158750" indent="0">
              <a:buNone/>
            </a:pPr>
            <a:r>
              <a:rPr lang="en-US" dirty="0"/>
              <a:t>Mills</a:t>
            </a:r>
            <a:r>
              <a:rPr lang="en-US" baseline="0" dirty="0"/>
              <a:t> JL et al. </a:t>
            </a:r>
            <a:r>
              <a:rPr lang="en-US" sz="1200" b="0" i="0" u="none" strike="noStrike" kern="1200" baseline="0" dirty="0">
                <a:solidFill>
                  <a:schemeClr val="tx1"/>
                </a:solidFill>
                <a:latin typeface="+mn-lt"/>
                <a:ea typeface="+mn-ea"/>
                <a:cs typeface="+mn-cs"/>
              </a:rPr>
              <a:t>Low vitamin B-12 concentrations in patients without anemia: the effect of folic acid fortification of grain. </a:t>
            </a:r>
            <a:r>
              <a:rPr lang="en-US" sz="1200" b="0" i="1" u="none" strike="noStrike" kern="1200" baseline="0" dirty="0">
                <a:solidFill>
                  <a:schemeClr val="tx1"/>
                </a:solidFill>
                <a:latin typeface="+mn-lt"/>
                <a:ea typeface="+mn-ea"/>
                <a:cs typeface="+mn-cs"/>
              </a:rPr>
              <a:t>Am J Clin Nutr </a:t>
            </a:r>
            <a:r>
              <a:rPr lang="en-US" sz="1200" b="0" i="0" u="none" strike="noStrike" kern="1200" baseline="0" dirty="0">
                <a:solidFill>
                  <a:schemeClr val="tx1"/>
                </a:solidFill>
                <a:latin typeface="+mn-lt"/>
                <a:ea typeface="+mn-ea"/>
                <a:cs typeface="+mn-cs"/>
              </a:rPr>
              <a:t>2003;77:1474–7.</a:t>
            </a:r>
          </a:p>
          <a:p>
            <a:pPr marL="158750" indent="0">
              <a:buNone/>
            </a:pPr>
            <a:endParaRPr lang="en-US" sz="1200" b="0" i="0" u="none" strike="noStrike" kern="1200" baseline="0" dirty="0">
              <a:solidFill>
                <a:schemeClr val="tx1"/>
              </a:solidFill>
              <a:latin typeface="+mn-lt"/>
              <a:ea typeface="+mn-ea"/>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Yan Ping Qi, Ann N. Do, Heather C. Hamner, Christine M. Pfeiffer, and Robert J. Berry.</a:t>
            </a:r>
            <a:r>
              <a:rPr lang="en-US" baseline="0" dirty="0"/>
              <a:t>  </a:t>
            </a:r>
            <a:r>
              <a:rPr lang="en-US" dirty="0"/>
              <a:t>The prevalence of low serum vitamin B-12 status in the absence of anemia or macrocytosis did not increase among older U.S. adults after mandatory folic acid fortification. </a:t>
            </a:r>
            <a:r>
              <a:rPr lang="de-DE" dirty="0"/>
              <a:t>J. Nutr. 144: 170–176, 2014.</a:t>
            </a:r>
            <a:endParaRPr lang="en-US" dirty="0"/>
          </a:p>
          <a:p>
            <a:pPr marL="158750" indent="0">
              <a:buNone/>
            </a:pP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167452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a:t>
            </a:r>
            <a:r>
              <a:rPr lang="en-US" sz="1200" kern="1200" baseline="0" dirty="0">
                <a:solidFill>
                  <a:schemeClr val="tx1"/>
                </a:solidFill>
                <a:effectLst/>
                <a:latin typeface="+mn-lt"/>
                <a:ea typeface="+mn-ea"/>
                <a:cs typeface="+mn-cs"/>
              </a:rPr>
              <a:t>we will review evidence that free folic acid in the blood does not increase the risk of adenomas.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28</a:t>
            </a:fld>
            <a:endParaRPr lang="en-US"/>
          </a:p>
        </p:txBody>
      </p:sp>
    </p:spTree>
    <p:extLst>
      <p:ext uri="{BB962C8B-B14F-4D97-AF65-F5344CB8AC3E}">
        <p14:creationId xmlns:p14="http://schemas.microsoft.com/office/powerpoint/2010/main" val="3381551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Evidence from several countries with mandatory or voluntary</a:t>
            </a:r>
            <a:r>
              <a:rPr lang="en-US" baseline="0" dirty="0"/>
              <a:t> food fortification with folic acid shows that free folic acid appears in the blood after folic acid consumption.  </a:t>
            </a:r>
          </a:p>
          <a:p>
            <a:pPr marL="158750" indent="0">
              <a:buNone/>
            </a:pPr>
            <a:endParaRPr lang="en-US" baseline="0" dirty="0"/>
          </a:p>
          <a:p>
            <a:pPr marL="158750" indent="0">
              <a:buNone/>
            </a:pPr>
            <a:r>
              <a:rPr lang="en-US" baseline="0" dirty="0"/>
              <a:t>This has been observed, for example, in Brazil, Canada, Ireland and the USA.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a:t>Bailey R et al. </a:t>
            </a:r>
            <a:r>
              <a:rPr lang="en-US" sz="1200" b="0" i="0" u="none" strike="noStrike" kern="1200" baseline="0" dirty="0">
                <a:solidFill>
                  <a:schemeClr val="tx1"/>
                </a:solidFill>
                <a:latin typeface="+mn-lt"/>
                <a:ea typeface="+mn-ea"/>
                <a:cs typeface="+mn-cs"/>
              </a:rPr>
              <a:t>Unmetabolized serum folic acid and its relation to folic acid intake from diet and supplements in a nationally representative sample of adults aged </a:t>
            </a:r>
            <a:r>
              <a:rPr lang="en-US" sz="1200" b="0" i="0" u="sng" strike="noStrike" kern="1200" baseline="0" dirty="0">
                <a:solidFill>
                  <a:schemeClr val="tx1"/>
                </a:solidFill>
                <a:latin typeface="+mn-lt"/>
                <a:ea typeface="+mn-ea"/>
                <a:cs typeface="+mn-cs"/>
              </a:rPr>
              <a:t>&gt;</a:t>
            </a:r>
            <a:r>
              <a:rPr lang="en-US" sz="1200" b="0" i="0" u="none" strike="noStrike" kern="1200" baseline="0" dirty="0">
                <a:solidFill>
                  <a:schemeClr val="tx1"/>
                </a:solidFill>
                <a:latin typeface="+mn-lt"/>
                <a:ea typeface="+mn-ea"/>
                <a:cs typeface="+mn-cs"/>
              </a:rPr>
              <a:t>60 y in the </a:t>
            </a:r>
            <a:r>
              <a:rPr lang="en-US" sz="1200" b="1" i="0" u="none" strike="noStrike" kern="1200" baseline="0" dirty="0">
                <a:solidFill>
                  <a:schemeClr val="tx1"/>
                </a:solidFill>
                <a:latin typeface="+mn-lt"/>
                <a:ea typeface="+mn-ea"/>
                <a:cs typeface="+mn-cs"/>
              </a:rPr>
              <a:t>United States</a:t>
            </a:r>
            <a:r>
              <a:rPr lang="en-US"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Am J Clin Nutr 2010;92:383–9.</a:t>
            </a:r>
          </a:p>
          <a:p>
            <a:pPr marL="158750" indent="0">
              <a:buNone/>
            </a:pPr>
            <a:endParaRPr lang="de-DE"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Boilson A et al. </a:t>
            </a:r>
            <a:r>
              <a:rPr lang="en-US" sz="1200" b="0" i="0" u="none" strike="noStrike" kern="1200" baseline="0" dirty="0">
                <a:solidFill>
                  <a:schemeClr val="tx1"/>
                </a:solidFill>
                <a:latin typeface="+mn-lt"/>
                <a:ea typeface="+mn-ea"/>
                <a:cs typeface="+mn-cs"/>
              </a:rPr>
              <a:t>Unmetabolized folic acid prevalence is widespread in the older </a:t>
            </a:r>
            <a:r>
              <a:rPr lang="en-US" sz="1200" b="1" i="0" u="none" strike="noStrike" kern="1200" baseline="0" dirty="0">
                <a:solidFill>
                  <a:schemeClr val="tx1"/>
                </a:solidFill>
                <a:latin typeface="+mn-lt"/>
                <a:ea typeface="+mn-ea"/>
                <a:cs typeface="+mn-cs"/>
              </a:rPr>
              <a:t>Irish</a:t>
            </a:r>
            <a:r>
              <a:rPr lang="en-US" sz="1200" b="0" i="0" u="none" strike="noStrike" kern="1200" baseline="0" dirty="0">
                <a:solidFill>
                  <a:schemeClr val="tx1"/>
                </a:solidFill>
                <a:latin typeface="+mn-lt"/>
                <a:ea typeface="+mn-ea"/>
                <a:cs typeface="+mn-cs"/>
              </a:rPr>
              <a:t> population despite the lack of a mandatory fortification program. </a:t>
            </a:r>
            <a:r>
              <a:rPr lang="de-DE" sz="1200" b="0" i="0" u="none" strike="noStrike" kern="1200" baseline="0" dirty="0">
                <a:solidFill>
                  <a:schemeClr val="tx1"/>
                </a:solidFill>
                <a:latin typeface="+mn-lt"/>
                <a:ea typeface="+mn-ea"/>
                <a:cs typeface="+mn-cs"/>
              </a:rPr>
              <a:t>Am J Clin Nutr 2012; doi: 10.3945/ajcn.111.026633</a:t>
            </a:r>
          </a:p>
          <a:p>
            <a:pPr marL="158750" indent="0">
              <a:buNone/>
            </a:pPr>
            <a:endParaRPr lang="de-DE"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Pfeiffer CM et al. </a:t>
            </a:r>
            <a:r>
              <a:rPr lang="en-US" sz="1200" b="0" i="0" u="none" strike="noStrike" kern="1200" baseline="0" dirty="0">
                <a:solidFill>
                  <a:schemeClr val="tx1"/>
                </a:solidFill>
                <a:latin typeface="+mn-lt"/>
                <a:ea typeface="+mn-ea"/>
                <a:cs typeface="+mn-cs"/>
              </a:rPr>
              <a:t>Unmetabolized Folic Acid Is Detected in Nearly All Serum Samples from </a:t>
            </a:r>
            <a:r>
              <a:rPr lang="en-US" sz="1200" b="1" i="0" u="none" strike="noStrike" kern="1200" baseline="0" dirty="0">
                <a:solidFill>
                  <a:schemeClr val="tx1"/>
                </a:solidFill>
                <a:latin typeface="+mn-lt"/>
                <a:ea typeface="+mn-ea"/>
                <a:cs typeface="+mn-cs"/>
              </a:rPr>
              <a:t>US</a:t>
            </a:r>
            <a:r>
              <a:rPr lang="en-US" sz="1200" b="0" i="0" u="none" strike="noStrike" kern="1200" baseline="0" dirty="0">
                <a:solidFill>
                  <a:schemeClr val="tx1"/>
                </a:solidFill>
                <a:latin typeface="+mn-lt"/>
                <a:ea typeface="+mn-ea"/>
                <a:cs typeface="+mn-cs"/>
              </a:rPr>
              <a:t> Children, Adolescents, and Adults. J Nutr 2015;145:520–31.</a:t>
            </a:r>
          </a:p>
          <a:p>
            <a:pPr marL="158750" indent="0">
              <a:buNone/>
            </a:pPr>
            <a:endParaRPr lang="en-US" sz="1200" b="0" i="0" u="none" strike="noStrike" kern="1200" baseline="0" dirty="0">
              <a:solidFill>
                <a:schemeClr val="tx1"/>
              </a:solidFill>
              <a:latin typeface="+mn-lt"/>
              <a:ea typeface="+mn-ea"/>
              <a:cs typeface="+mn-cs"/>
            </a:endParaRPr>
          </a:p>
          <a:p>
            <a:pPr marL="158750" indent="0">
              <a:buNone/>
            </a:pPr>
            <a:r>
              <a:rPr lang="en-US" sz="1200" b="0" i="0" u="none" strike="noStrike" kern="1200" baseline="0" dirty="0" err="1">
                <a:solidFill>
                  <a:schemeClr val="tx1"/>
                </a:solidFill>
                <a:latin typeface="+mn-lt"/>
                <a:ea typeface="+mn-ea"/>
                <a:cs typeface="+mn-cs"/>
              </a:rPr>
              <a:t>Plumptre</a:t>
            </a:r>
            <a:r>
              <a:rPr lang="en-US" sz="1200" b="0" i="0" u="none" strike="noStrike" kern="1200" baseline="0" dirty="0">
                <a:solidFill>
                  <a:schemeClr val="tx1"/>
                </a:solidFill>
                <a:latin typeface="+mn-lt"/>
                <a:ea typeface="+mn-ea"/>
                <a:cs typeface="+mn-cs"/>
              </a:rPr>
              <a:t> L et al. High concentrations of folate and unmetabolized folic acid in a cohort of pregnant </a:t>
            </a:r>
            <a:r>
              <a:rPr lang="en-US" sz="1200" b="1" i="0" u="none" strike="noStrike" kern="1200" baseline="0" dirty="0">
                <a:solidFill>
                  <a:schemeClr val="tx1"/>
                </a:solidFill>
                <a:latin typeface="+mn-lt"/>
                <a:ea typeface="+mn-ea"/>
                <a:cs typeface="+mn-cs"/>
              </a:rPr>
              <a:t>Canadian</a:t>
            </a:r>
            <a:r>
              <a:rPr lang="en-US" sz="1200" b="0" i="0" u="none" strike="noStrike" kern="1200" baseline="0" dirty="0">
                <a:solidFill>
                  <a:schemeClr val="tx1"/>
                </a:solidFill>
                <a:latin typeface="+mn-lt"/>
                <a:ea typeface="+mn-ea"/>
                <a:cs typeface="+mn-cs"/>
              </a:rPr>
              <a:t> women and umbilical cord blood. Am J Clin Nutr 2015;102:848–57.</a:t>
            </a:r>
          </a:p>
          <a:p>
            <a:pPr marL="158750" indent="0">
              <a:buNone/>
            </a:pPr>
            <a:endParaRPr lang="en-US"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Vaish 2016 et al. </a:t>
            </a:r>
            <a:r>
              <a:rPr lang="en-US" sz="1200" b="0" i="0" u="none" strike="noStrike" kern="1200" baseline="0" dirty="0">
                <a:solidFill>
                  <a:schemeClr val="tx1"/>
                </a:solidFill>
                <a:latin typeface="+mn-lt"/>
                <a:ea typeface="+mn-ea"/>
                <a:cs typeface="+mn-cs"/>
              </a:rPr>
              <a:t>Synthetic folic acid intakes and status in children living in </a:t>
            </a:r>
            <a:r>
              <a:rPr lang="en-US" sz="1200" b="1" i="0" u="none" strike="noStrike" kern="1200" baseline="0" dirty="0">
                <a:solidFill>
                  <a:schemeClr val="tx1"/>
                </a:solidFill>
                <a:latin typeface="+mn-lt"/>
                <a:ea typeface="+mn-ea"/>
                <a:cs typeface="+mn-cs"/>
              </a:rPr>
              <a:t>Ireland</a:t>
            </a:r>
            <a:r>
              <a:rPr lang="en-US" sz="1200" b="0" i="0" u="none" strike="noStrike" kern="1200" baseline="0" dirty="0">
                <a:solidFill>
                  <a:schemeClr val="tx1"/>
                </a:solidFill>
                <a:latin typeface="+mn-lt"/>
                <a:ea typeface="+mn-ea"/>
                <a:cs typeface="+mn-cs"/>
              </a:rPr>
              <a:t> exposed to voluntary fortification. </a:t>
            </a:r>
            <a:r>
              <a:rPr lang="de-DE" sz="1200" b="0" i="0" u="none" strike="noStrike" kern="1200" baseline="0" dirty="0">
                <a:solidFill>
                  <a:schemeClr val="tx1"/>
                </a:solidFill>
                <a:latin typeface="+mn-lt"/>
                <a:ea typeface="+mn-ea"/>
                <a:cs typeface="+mn-cs"/>
              </a:rPr>
              <a:t>Am J Clin Nutr 2016;103:512–8.</a:t>
            </a:r>
          </a:p>
          <a:p>
            <a:pPr marL="158750" indent="0">
              <a:buNone/>
            </a:pPr>
            <a:endParaRPr lang="de-DE"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Zanin Palchetti C et al. </a:t>
            </a:r>
            <a:r>
              <a:rPr lang="en-US" sz="1200" b="0" i="0" u="none" strike="noStrike" kern="1200" baseline="0" dirty="0">
                <a:solidFill>
                  <a:schemeClr val="tx1"/>
                </a:solidFill>
                <a:latin typeface="+mn-lt"/>
                <a:ea typeface="+mn-ea"/>
                <a:cs typeface="+mn-cs"/>
              </a:rPr>
              <a:t>Association between Serum Unmetabolized Folic Acid Concentrations and Folic Acid from Fortified Foods. JOURNAL OF THE AMERICAN COLLEGE OF NUTRITION 2017, VOL. 36, NO. 7, 572–578.  [Study conducted in </a:t>
            </a:r>
            <a:r>
              <a:rPr lang="en-US" sz="1200" b="1" i="0" u="none" strike="noStrike" kern="1200" baseline="0" dirty="0">
                <a:solidFill>
                  <a:schemeClr val="tx1"/>
                </a:solidFill>
                <a:latin typeface="+mn-lt"/>
                <a:ea typeface="+mn-ea"/>
                <a:cs typeface="+mn-cs"/>
              </a:rPr>
              <a:t>Brazil</a:t>
            </a:r>
            <a:r>
              <a:rPr lang="en-US" sz="1200" b="0" i="0" u="none" strike="noStrike" kern="1200" baseline="0" dirty="0">
                <a:solidFill>
                  <a:schemeClr val="tx1"/>
                </a:solidFill>
                <a:latin typeface="+mn-lt"/>
                <a:ea typeface="+mn-ea"/>
                <a:cs typeface="+mn-cs"/>
              </a:rPr>
              <a:t>].</a:t>
            </a:r>
          </a:p>
          <a:p>
            <a:pPr marL="158750" indent="0">
              <a:buNone/>
            </a:pPr>
            <a:endParaRPr lang="en-US" sz="1200" b="0" i="0" u="none" strike="noStrike" kern="1200" baseline="0" dirty="0">
              <a:solidFill>
                <a:schemeClr val="tx1"/>
              </a:solidFill>
              <a:latin typeface="+mn-lt"/>
              <a:ea typeface="+mn-ea"/>
              <a:cs typeface="+mn-cs"/>
            </a:endParaRPr>
          </a:p>
          <a:p>
            <a:pPr marL="158750" indent="0">
              <a:buNone/>
            </a:pPr>
            <a:r>
              <a:rPr lang="en-US" sz="1200" b="0" i="0" u="none" strike="noStrike" kern="1200" baseline="0" dirty="0">
                <a:solidFill>
                  <a:schemeClr val="tx1"/>
                </a:solidFill>
                <a:latin typeface="+mn-lt"/>
                <a:ea typeface="+mn-ea"/>
                <a:cs typeface="+mn-cs"/>
              </a:rPr>
              <a:t>Source for maps:  </a:t>
            </a:r>
            <a:r>
              <a:rPr lang="en-US" sz="1200" b="0" i="0" u="none" strike="noStrike" kern="1200" baseline="0" dirty="0" err="1">
                <a:solidFill>
                  <a:schemeClr val="tx1"/>
                </a:solidFill>
                <a:latin typeface="+mn-lt"/>
                <a:ea typeface="+mn-ea"/>
                <a:cs typeface="+mn-cs"/>
              </a:rPr>
              <a:t>wikipedia</a:t>
            </a:r>
            <a:endParaRPr lang="de-D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29</a:t>
            </a:fld>
            <a:endParaRPr lang="en-US"/>
          </a:p>
        </p:txBody>
      </p:sp>
    </p:spTree>
    <p:extLst>
      <p:ext uri="{BB962C8B-B14F-4D97-AF65-F5344CB8AC3E}">
        <p14:creationId xmlns:p14="http://schemas.microsoft.com/office/powerpoint/2010/main" val="77432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FFI supports fortification of wheat flour, maize flour, and rice—the three most consumed foods in the world according to FAO.</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collectively refer to these three foods as grains.  </a:t>
            </a:r>
            <a:endParaRPr dirty="0"/>
          </a:p>
        </p:txBody>
      </p:sp>
      <p:sp>
        <p:nvSpPr>
          <p:cNvPr id="248" name="Google Shape;2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a:t>
            </a:r>
            <a:r>
              <a:rPr lang="en-US" baseline="0" dirty="0"/>
              <a:t> study examined if there was a relationship between free folic acid in blood and the risk of getting colorectal adenomas, which are benign tumors that can develop into cancer.  </a:t>
            </a:r>
          </a:p>
          <a:p>
            <a:pPr marL="158750" indent="0">
              <a:buNone/>
            </a:pPr>
            <a:endParaRPr lang="en-US" baseline="0" dirty="0"/>
          </a:p>
          <a:p>
            <a:pPr marL="158750" indent="0">
              <a:buNone/>
            </a:pPr>
            <a:r>
              <a:rPr lang="en-US" baseline="0" dirty="0"/>
              <a:t>Study participants were followed for two periods:  interval one which was three years long and interval two which was an additional three years.  </a:t>
            </a:r>
          </a:p>
          <a:p>
            <a:pPr marL="158750" indent="0">
              <a:buNone/>
            </a:pPr>
            <a:endParaRPr lang="en-US" baseline="0" dirty="0"/>
          </a:p>
          <a:p>
            <a:pPr marL="158750" indent="0">
              <a:buNone/>
            </a:pPr>
            <a:r>
              <a:rPr lang="en-US" baseline="0" dirty="0"/>
              <a:t>In the first column, they divided up the free folic acid levels in blood into four categories ranging from 0 nanomoles per liter to 20 nanomoles per liter or greater.</a:t>
            </a:r>
          </a:p>
          <a:p>
            <a:pPr marL="158750" indent="0">
              <a:buNone/>
            </a:pPr>
            <a:endParaRPr lang="en-US" baseline="0" dirty="0"/>
          </a:p>
          <a:p>
            <a:pPr marL="158750" indent="0">
              <a:buNone/>
            </a:pPr>
            <a:r>
              <a:rPr lang="en-US" baseline="0" dirty="0"/>
              <a:t>They then calculated the relative risk to determine if there was any relationship between free folic acid levels in blood and the risk of developing adenomas.</a:t>
            </a:r>
          </a:p>
          <a:p>
            <a:pPr marL="158750" indent="0">
              <a:buNone/>
            </a:pPr>
            <a:endParaRPr lang="en-US" baseline="0" dirty="0"/>
          </a:p>
          <a:p>
            <a:pPr marL="158750" indent="0">
              <a:buNone/>
            </a:pPr>
            <a:r>
              <a:rPr lang="en-US" baseline="0" dirty="0"/>
              <a:t>For intervals 1 and 2, all of the relative risks with their 95% confidence intervals include 1.  This means that free folic acid levels in blood do </a:t>
            </a:r>
            <a:r>
              <a:rPr lang="en-US" u="sng" baseline="0" dirty="0"/>
              <a:t>not</a:t>
            </a:r>
            <a:r>
              <a:rPr lang="en-US" baseline="0" dirty="0"/>
              <a:t> increase the risk of adenomas.  </a:t>
            </a:r>
          </a:p>
          <a:p>
            <a:pPr marL="158750" indent="0">
              <a:buNone/>
            </a:pPr>
            <a:endParaRPr lang="en-US" baseline="0" dirty="0"/>
          </a:p>
          <a:p>
            <a:pPr marL="158750" indent="0">
              <a:buNone/>
            </a:pPr>
            <a:r>
              <a:rPr lang="en-US" baseline="0" dirty="0"/>
              <a:t>--</a:t>
            </a:r>
          </a:p>
          <a:p>
            <a:pPr marL="158750" indent="0">
              <a:buNone/>
            </a:pPr>
            <a:r>
              <a:rPr lang="en-US" dirty="0"/>
              <a:t>Source:</a:t>
            </a:r>
          </a:p>
          <a:p>
            <a:pPr marL="158750" indent="0">
              <a:buNone/>
            </a:pPr>
            <a:r>
              <a:rPr lang="en-US" dirty="0"/>
              <a:t>Rees JR et al. </a:t>
            </a:r>
            <a:r>
              <a:rPr lang="en-US" sz="1200" b="0" i="0" u="none" strike="noStrike" kern="1200" baseline="0" dirty="0">
                <a:solidFill>
                  <a:schemeClr val="tx1"/>
                </a:solidFill>
                <a:latin typeface="+mn-lt"/>
                <a:ea typeface="+mn-ea"/>
                <a:cs typeface="+mn-cs"/>
              </a:rPr>
              <a:t>Unmetabolized Folic Acid, Tetrahydrofolate, and Colorectal Adenoma Risk. Cancer </a:t>
            </a:r>
            <a:r>
              <a:rPr lang="en-US" sz="1200" b="0" i="0" u="none" strike="noStrike" kern="1200" baseline="0" dirty="0" err="1">
                <a:solidFill>
                  <a:schemeClr val="tx1"/>
                </a:solidFill>
                <a:latin typeface="+mn-lt"/>
                <a:ea typeface="+mn-ea"/>
                <a:cs typeface="+mn-cs"/>
              </a:rPr>
              <a:t>Prev</a:t>
            </a:r>
            <a:r>
              <a:rPr lang="en-US" sz="1200" b="0" i="0" u="none" strike="noStrike" kern="1200" baseline="0" dirty="0">
                <a:solidFill>
                  <a:schemeClr val="tx1"/>
                </a:solidFill>
                <a:latin typeface="+mn-lt"/>
                <a:ea typeface="+mn-ea"/>
                <a:cs typeface="+mn-cs"/>
              </a:rPr>
              <a:t> Res; 10(8); 451–8. 2017.  </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30</a:t>
            </a:fld>
            <a:endParaRPr lang="en-US"/>
          </a:p>
        </p:txBody>
      </p:sp>
    </p:spTree>
    <p:extLst>
      <p:ext uri="{BB962C8B-B14F-4D97-AF65-F5344CB8AC3E}">
        <p14:creationId xmlns:p14="http://schemas.microsoft.com/office/powerpoint/2010/main" val="1522955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summarizes the proceedings of a 2019 expert workshop held at the National Institutes of Health.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quote is taken from the abstract:  “Observations indicating adverse effects from excess folic acid intake, elevated folate status, and unmetabolized folic acid (UMFA) </a:t>
            </a:r>
            <a:r>
              <a:rPr lang="en-US" sz="1200" dirty="0">
                <a:solidFill>
                  <a:srgbClr val="B8A75A"/>
                </a:solidFill>
              </a:rPr>
              <a:t>remain inconclusive</a:t>
            </a:r>
            <a:r>
              <a:rPr lang="en-US" sz="1200" dirty="0"/>
              <a:t>; the data do not provide the evidence needed to affect public health recommendations.”</a:t>
            </a:r>
          </a:p>
          <a:p>
            <a:endParaRPr lang="en-US" dirty="0"/>
          </a:p>
          <a:p>
            <a:endParaRPr lang="en-US" dirty="0"/>
          </a:p>
          <a:p>
            <a:r>
              <a:rPr lang="en-US" dirty="0"/>
              <a:t>--</a:t>
            </a:r>
          </a:p>
          <a:p>
            <a:r>
              <a:rPr lang="en-US" b="0" i="0" dirty="0" err="1">
                <a:solidFill>
                  <a:srgbClr val="212121"/>
                </a:solidFill>
                <a:effectLst/>
                <a:latin typeface="BlinkMacSystemFont"/>
              </a:rPr>
              <a:t>Maruvada</a:t>
            </a:r>
            <a:r>
              <a:rPr lang="en-US" b="0" i="0" dirty="0">
                <a:solidFill>
                  <a:srgbClr val="212121"/>
                </a:solidFill>
                <a:effectLst/>
                <a:latin typeface="BlinkMacSystemFont"/>
              </a:rPr>
              <a:t> P, Stover PJ, Mason JB, et al. Knowledge gaps in understanding the metabolic and clinical effects of excess folates/folic acid: a summary, and perspectives, from an NIH workshop. </a:t>
            </a:r>
            <a:r>
              <a:rPr lang="en-US" b="0" i="1" dirty="0">
                <a:solidFill>
                  <a:srgbClr val="212121"/>
                </a:solidFill>
                <a:effectLst/>
                <a:latin typeface="BlinkMacSystemFont"/>
              </a:rPr>
              <a:t>Am J Clin Nutr</a:t>
            </a:r>
            <a:r>
              <a:rPr lang="en-US" b="0" i="0" dirty="0">
                <a:solidFill>
                  <a:srgbClr val="212121"/>
                </a:solidFill>
                <a:effectLst/>
                <a:latin typeface="BlinkMacSystemFont"/>
              </a:rPr>
              <a:t>. 2020;112(5):1390-1403. </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31</a:t>
            </a:fld>
            <a:endParaRPr lang="en-US"/>
          </a:p>
        </p:txBody>
      </p:sp>
    </p:spTree>
    <p:extLst>
      <p:ext uri="{BB962C8B-B14F-4D97-AF65-F5344CB8AC3E}">
        <p14:creationId xmlns:p14="http://schemas.microsoft.com/office/powerpoint/2010/main" val="4270835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review evidence that fortifying food with folic acid does not cause cancer or increase deaths from cancer.  </a:t>
            </a:r>
          </a:p>
        </p:txBody>
      </p:sp>
      <p:sp>
        <p:nvSpPr>
          <p:cNvPr id="4" name="Slide Number Placeholder 3"/>
          <p:cNvSpPr>
            <a:spLocks noGrp="1"/>
          </p:cNvSpPr>
          <p:nvPr>
            <p:ph type="sldNum" sz="quarter" idx="5"/>
          </p:nvPr>
        </p:nvSpPr>
        <p:spPr/>
        <p:txBody>
          <a:bodyPr/>
          <a:lstStyle/>
          <a:p>
            <a:fld id="{893B0CF2-7F87-4E02-A248-870047730F99}" type="slidenum">
              <a:rPr lang="en-US" smtClean="0"/>
              <a:t>32</a:t>
            </a:fld>
            <a:endParaRPr lang="en-US"/>
          </a:p>
        </p:txBody>
      </p:sp>
    </p:spTree>
    <p:extLst>
      <p:ext uri="{BB962C8B-B14F-4D97-AF65-F5344CB8AC3E}">
        <p14:creationId xmlns:p14="http://schemas.microsoft.com/office/powerpoint/2010/main" val="859806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have two graphs with the rate of colorectal cancer per 100,000 population in the United States.  As you can see in the horizontal axes, the year of cancer diagnosis</a:t>
            </a:r>
            <a:r>
              <a:rPr lang="en-US" sz="1200" kern="1200" baseline="0" dirty="0">
                <a:solidFill>
                  <a:schemeClr val="tx1"/>
                </a:solidFill>
                <a:effectLst/>
                <a:latin typeface="+mn-lt"/>
                <a:ea typeface="+mn-ea"/>
                <a:cs typeface="+mn-cs"/>
              </a:rPr>
              <a:t> ranges </a:t>
            </a:r>
            <a:r>
              <a:rPr lang="en-US" sz="1200" kern="1200" dirty="0">
                <a:solidFill>
                  <a:schemeClr val="tx1"/>
                </a:solidFill>
                <a:effectLst/>
                <a:latin typeface="+mn-lt"/>
                <a:ea typeface="+mn-ea"/>
                <a:cs typeface="+mn-cs"/>
              </a:rPr>
              <a:t>from 1975 to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this period, </a:t>
            </a:r>
            <a:r>
              <a:rPr lang="en-US" sz="1200" kern="1200" baseline="0" dirty="0">
                <a:solidFill>
                  <a:schemeClr val="tx1"/>
                </a:solidFill>
                <a:effectLst/>
                <a:latin typeface="+mn-lt"/>
                <a:ea typeface="+mn-ea"/>
                <a:cs typeface="+mn-cs"/>
              </a:rPr>
              <a:t>voluntary fortification of breakfast cereals with folic acid began in 1973 and mandatory fortification of grains with folic acid became effective in 1998.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left-hand side has the data for males and the right-hand side has the data for females.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both women and men, the</a:t>
            </a:r>
            <a:r>
              <a:rPr lang="en-US" sz="1200" kern="1200" baseline="0" dirty="0">
                <a:solidFill>
                  <a:schemeClr val="tx1"/>
                </a:solidFill>
                <a:effectLst/>
                <a:latin typeface="+mn-lt"/>
                <a:ea typeface="+mn-ea"/>
                <a:cs typeface="+mn-cs"/>
              </a:rPr>
              <a:t> dark blue line shows a reduction in the number diagnosed with colorectal cancer during this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There is no evidence that fortification with folic acid increases the number of people being diagnosed with colorectal cancer.  </a:t>
            </a:r>
            <a:endParaRPr lang="en-US" sz="1200" kern="1200" dirty="0">
              <a:solidFill>
                <a:schemeClr val="tx1"/>
              </a:solidFill>
              <a:effectLst/>
              <a:latin typeface="+mn-lt"/>
              <a:ea typeface="+mn-ea"/>
              <a:cs typeface="+mn-cs"/>
            </a:endParaRPr>
          </a:p>
          <a:p>
            <a:pPr marL="158750" indent="0">
              <a:buNone/>
            </a:pPr>
            <a:r>
              <a:rPr lang="en-US" sz="1200" kern="1200" dirty="0">
                <a:solidFill>
                  <a:schemeClr val="tx1"/>
                </a:solidFill>
                <a:effectLst/>
                <a:latin typeface="+mn-lt"/>
                <a:ea typeface="+mn-ea"/>
                <a:cs typeface="+mn-cs"/>
              </a:rPr>
              <a:t>--</a:t>
            </a:r>
            <a:endParaRPr lang="en-US" dirty="0"/>
          </a:p>
          <a:p>
            <a:pPr marL="158750" indent="0">
              <a:buNone/>
            </a:pPr>
            <a:r>
              <a:rPr lang="fr-FR" sz="1200" i="0" u="sng" kern="1200" dirty="0">
                <a:solidFill>
                  <a:schemeClr val="tx1"/>
                </a:solidFill>
                <a:effectLst/>
                <a:latin typeface="+mn-lt"/>
                <a:ea typeface="+mn-ea"/>
                <a:cs typeface="+mn-cs"/>
              </a:rPr>
              <a:t>Source</a:t>
            </a:r>
            <a:r>
              <a:rPr lang="fr-FR" sz="1200" i="0" kern="1200" dirty="0">
                <a:solidFill>
                  <a:schemeClr val="tx1"/>
                </a:solidFill>
                <a:effectLst/>
                <a:latin typeface="+mn-lt"/>
                <a:ea typeface="+mn-ea"/>
                <a:cs typeface="+mn-cs"/>
              </a:rPr>
              <a:t>:  </a:t>
            </a:r>
          </a:p>
          <a:p>
            <a:pPr marL="158750" indent="0">
              <a:buNone/>
            </a:pPr>
            <a:r>
              <a:rPr lang="fr-FR" sz="1200" i="0" kern="1200" dirty="0">
                <a:solidFill>
                  <a:schemeClr val="tx1"/>
                </a:solidFill>
                <a:effectLst/>
                <a:latin typeface="+mn-lt"/>
                <a:ea typeface="+mn-ea"/>
                <a:cs typeface="+mn-cs"/>
              </a:rPr>
              <a:t>Siegel R et al. Cancer </a:t>
            </a:r>
            <a:r>
              <a:rPr lang="fr-FR" sz="1200" i="0" kern="1200" dirty="0" err="1">
                <a:solidFill>
                  <a:schemeClr val="tx1"/>
                </a:solidFill>
                <a:effectLst/>
                <a:latin typeface="+mn-lt"/>
                <a:ea typeface="+mn-ea"/>
                <a:cs typeface="+mn-cs"/>
              </a:rPr>
              <a:t>statistics</a:t>
            </a:r>
            <a:r>
              <a:rPr lang="fr-FR" sz="1200" i="0" kern="1200" dirty="0">
                <a:solidFill>
                  <a:schemeClr val="tx1"/>
                </a:solidFill>
                <a:effectLst/>
                <a:latin typeface="+mn-lt"/>
                <a:ea typeface="+mn-ea"/>
                <a:cs typeface="+mn-cs"/>
              </a:rPr>
              <a:t>, 2019.  </a:t>
            </a:r>
            <a:r>
              <a:rPr lang="en-US" sz="1200" i="0" kern="1200" dirty="0">
                <a:solidFill>
                  <a:schemeClr val="tx1"/>
                </a:solidFill>
                <a:effectLst/>
                <a:latin typeface="+mn-lt"/>
                <a:ea typeface="+mn-ea"/>
                <a:cs typeface="+mn-cs"/>
              </a:rPr>
              <a:t>CA:  A Cancer Journal for Clinicians.  2019.</a:t>
            </a:r>
            <a:endParaRPr lang="en-US" i="0" dirty="0"/>
          </a:p>
        </p:txBody>
      </p:sp>
      <p:sp>
        <p:nvSpPr>
          <p:cNvPr id="4" name="Slide Number Placeholder 3"/>
          <p:cNvSpPr>
            <a:spLocks noGrp="1"/>
          </p:cNvSpPr>
          <p:nvPr>
            <p:ph type="sldNum" sz="quarter" idx="5"/>
          </p:nvPr>
        </p:nvSpPr>
        <p:spPr/>
        <p:txBody>
          <a:bodyPr/>
          <a:lstStyle/>
          <a:p>
            <a:fld id="{893B0CF2-7F87-4E02-A248-870047730F99}" type="slidenum">
              <a:rPr lang="en-US" smtClean="0"/>
              <a:t>33</a:t>
            </a:fld>
            <a:endParaRPr lang="en-US"/>
          </a:p>
        </p:txBody>
      </p:sp>
    </p:spTree>
    <p:extLst>
      <p:ext uri="{BB962C8B-B14F-4D97-AF65-F5344CB8AC3E}">
        <p14:creationId xmlns:p14="http://schemas.microsoft.com/office/powerpoint/2010/main" val="1493973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 related question is whether more people are dying from colorectal cancer due to fortification with folic acid.</a:t>
            </a:r>
          </a:p>
          <a:p>
            <a:endParaRPr lang="en-US" dirty="0"/>
          </a:p>
          <a:p>
            <a:pPr marL="158750" indent="0">
              <a:buNone/>
            </a:pPr>
            <a:r>
              <a:rPr lang="en-US" dirty="0"/>
              <a:t>Researchers reviewed</a:t>
            </a:r>
            <a:r>
              <a:rPr lang="en-US" baseline="0" dirty="0"/>
              <a:t> data on the annual mortality in the United States from colorectal cancer from 1950 to 2010, which is the timeline that appears along the horizontal axis.  They note in the dashed vertical lines that voluntary fortification of breakfast cereals began in 1973 and that mandatory grain fortification with folic acid became effective in 1998.</a:t>
            </a:r>
          </a:p>
          <a:p>
            <a:pPr marL="158750" indent="0">
              <a:buNone/>
            </a:pPr>
            <a:endParaRPr lang="en-US" baseline="0" dirty="0"/>
          </a:p>
          <a:p>
            <a:pPr marL="158750" indent="0">
              <a:buNone/>
            </a:pPr>
            <a:r>
              <a:rPr lang="en-US" baseline="0" dirty="0"/>
              <a:t>The data are presented for men in red and women in blue. </a:t>
            </a:r>
          </a:p>
          <a:p>
            <a:endParaRPr lang="en-US" baseline="0" dirty="0"/>
          </a:p>
          <a:p>
            <a:pPr marL="158750" indent="0">
              <a:buNone/>
            </a:pPr>
            <a:r>
              <a:rPr lang="en-US" baseline="0" dirty="0"/>
              <a:t>For both women and men, there was a decrease in annual deaths from colorectal cancer over this 60-year period.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data suggest that folic-acid fortification does </a:t>
            </a:r>
            <a:r>
              <a:rPr lang="en-US" u="sng" baseline="0" dirty="0"/>
              <a:t>not</a:t>
            </a:r>
            <a:r>
              <a:rPr lang="en-US" baseline="0" dirty="0"/>
              <a:t> increase deaths from colorectal cancer.  </a:t>
            </a:r>
          </a:p>
          <a:p>
            <a:endParaRPr lang="en-US" baseline="0" dirty="0"/>
          </a:p>
          <a:p>
            <a:pPr marL="158750" indent="0">
              <a:buNone/>
            </a:pP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a:t>Vollset</a:t>
            </a:r>
            <a:r>
              <a:rPr lang="en-US" b="0" dirty="0"/>
              <a:t> SE et al. </a:t>
            </a:r>
            <a:r>
              <a:rPr lang="en-US" sz="1200" b="0" i="0" u="none" strike="noStrike" kern="1200" baseline="0" dirty="0">
                <a:solidFill>
                  <a:schemeClr val="tx1"/>
                </a:solidFill>
                <a:latin typeface="+mn-lt"/>
                <a:ea typeface="+mn-ea"/>
                <a:cs typeface="+mn-cs"/>
              </a:rPr>
              <a:t>Effects of folic acid supplementation on overall and site-specific cancer incidence during the </a:t>
            </a:r>
            <a:r>
              <a:rPr lang="en-US" sz="1200" b="0" i="0" u="none" strike="noStrike" kern="1200" baseline="0" dirty="0" err="1">
                <a:solidFill>
                  <a:schemeClr val="tx1"/>
                </a:solidFill>
                <a:latin typeface="+mn-lt"/>
                <a:ea typeface="+mn-ea"/>
                <a:cs typeface="+mn-cs"/>
              </a:rPr>
              <a:t>randomised</a:t>
            </a:r>
            <a:r>
              <a:rPr lang="en-US" sz="1200" b="0" i="0" u="none" strike="noStrike" kern="1200" baseline="0" dirty="0">
                <a:solidFill>
                  <a:schemeClr val="tx1"/>
                </a:solidFill>
                <a:latin typeface="+mn-lt"/>
                <a:ea typeface="+mn-ea"/>
                <a:cs typeface="+mn-cs"/>
              </a:rPr>
              <a:t> trials: meta-analyses of data on 50 000 individuals.  Lancet January 25, 2012.  http://dx.doi.org/10.1016/S0140-6736(12)62001-7.</a:t>
            </a:r>
            <a:endParaRPr lang="en-US" b="0" dirty="0"/>
          </a:p>
        </p:txBody>
      </p:sp>
      <p:sp>
        <p:nvSpPr>
          <p:cNvPr id="4" name="Slide Number Placeholder 3"/>
          <p:cNvSpPr>
            <a:spLocks noGrp="1"/>
          </p:cNvSpPr>
          <p:nvPr>
            <p:ph type="sldNum" sz="quarter" idx="5"/>
          </p:nvPr>
        </p:nvSpPr>
        <p:spPr/>
        <p:txBody>
          <a:bodyPr/>
          <a:lstStyle/>
          <a:p>
            <a:fld id="{893B0CF2-7F87-4E02-A248-870047730F99}" type="slidenum">
              <a:rPr lang="en-US" smtClean="0"/>
              <a:t>34</a:t>
            </a:fld>
            <a:endParaRPr lang="en-US"/>
          </a:p>
        </p:txBody>
      </p:sp>
    </p:spTree>
    <p:extLst>
      <p:ext uri="{BB962C8B-B14F-4D97-AF65-F5344CB8AC3E}">
        <p14:creationId xmlns:p14="http://schemas.microsoft.com/office/powerpoint/2010/main" val="2394612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In summary, fortifying grains with folic acid</a:t>
            </a:r>
          </a:p>
          <a:p>
            <a:pPr marL="457200" indent="-457200">
              <a:buFont typeface="Arial" panose="020B0604020202020204" pitchFamily="34" charset="0"/>
              <a:buChar char="•"/>
            </a:pPr>
            <a:r>
              <a:rPr lang="en-US" sz="3200" dirty="0"/>
              <a:t>Does not mask vitamin B12 deficiency,</a:t>
            </a:r>
          </a:p>
          <a:p>
            <a:pPr marL="457200" indent="-457200">
              <a:buFont typeface="Arial" panose="020B0604020202020204" pitchFamily="34" charset="0"/>
              <a:buChar char="•"/>
            </a:pPr>
            <a:r>
              <a:rPr lang="en-US" sz="3200" dirty="0"/>
              <a:t>Does not increase adenoma risk, and</a:t>
            </a:r>
          </a:p>
          <a:p>
            <a:pPr marL="457200" indent="-457200">
              <a:buFont typeface="Arial" panose="020B0604020202020204" pitchFamily="34" charset="0"/>
              <a:buChar char="•"/>
            </a:pPr>
            <a:r>
              <a:rPr lang="en-US" sz="3200" dirty="0"/>
              <a:t>Does not cause cancer or increase deaths from cancer.  </a:t>
            </a:r>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35</a:t>
            </a:fld>
            <a:endParaRPr lang="en-US"/>
          </a:p>
        </p:txBody>
      </p:sp>
    </p:spTree>
    <p:extLst>
      <p:ext uri="{BB962C8B-B14F-4D97-AF65-F5344CB8AC3E}">
        <p14:creationId xmlns:p14="http://schemas.microsoft.com/office/powerpoint/2010/main" val="3640960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Preventing neural tube defects through fortification is a great achievement.  </a:t>
            </a:r>
          </a:p>
          <a:p>
            <a:endParaRPr lang="en-US" dirty="0"/>
          </a:p>
          <a:p>
            <a:r>
              <a:rPr lang="en-US" dirty="0"/>
              <a:t>In addition, there are other health improvements attributable to fortified grains.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1DF62-DE01-4010-A172-A1C69E3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36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 going to begin by sharing a summary of studies that were completed after a country implemented mandatory wheat flour fortification.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results are in a book chapter I wrote which was published in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download a free copy of the chapter at the link found at the bottom of this slide.  </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37</a:t>
            </a:fld>
            <a:endParaRPr lang="en-US"/>
          </a:p>
        </p:txBody>
      </p:sp>
    </p:spTree>
    <p:extLst>
      <p:ext uri="{BB962C8B-B14F-4D97-AF65-F5344CB8AC3E}">
        <p14:creationId xmlns:p14="http://schemas.microsoft.com/office/powerpoint/2010/main" val="1295802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This first slide summarizes studies that looked at 8 different outcomes of iron status before and after</a:t>
            </a:r>
            <a:r>
              <a:rPr lang="en-US" sz="1000" baseline="0" dirty="0">
                <a:latin typeface="+mn-lt"/>
              </a:rPr>
              <a:t> flour fortification with iron.  These are listed across the horizontal axis and from the left they are iron status measured using serum or plasma ferritin, iron status measured using soluble transferrin receptor, iron status measured using body iron stores, the prevalence of iron deficiency, the prevalence of iron deficiency due to low ferritin, the prevalence of iron deficiency due to high soluble transferrin receptor, the prevalence of iron deficiency due to low body iron stores, and the prevalence of iron-deficiency anemia.  </a:t>
            </a:r>
          </a:p>
          <a:p>
            <a:endParaRPr lang="en-US" sz="1000" baseline="0" dirty="0">
              <a:latin typeface="+mn-lt"/>
            </a:endParaRPr>
          </a:p>
          <a:p>
            <a:r>
              <a:rPr lang="en-US" sz="1000" baseline="0" dirty="0">
                <a:latin typeface="+mn-lt"/>
              </a:rPr>
              <a:t>Per the legend at the top, green indicates a study showed an improvement in the outcome such as an increase in ferritin or a decrease in iron deficiency, blue indicates there was no change from the pre- to the post-fortification period, and yellow means the outcome got worse, such as an increase in the prevalence of iron deficiency.  </a:t>
            </a:r>
          </a:p>
          <a:p>
            <a:endParaRPr lang="en-US" sz="1000" baseline="0" dirty="0">
              <a:latin typeface="+mn-lt"/>
            </a:endParaRPr>
          </a:p>
          <a:p>
            <a:r>
              <a:rPr lang="en-US" sz="1000" baseline="0" dirty="0">
                <a:latin typeface="+mn-lt"/>
              </a:rPr>
              <a:t>Overall, most outcomes showed an improvement:  23 of 34.  The exception was iron-deficiency anemia where some studies showed no effect and one found an increase in the prevalence of iron-deficiency anemia after fortification.  </a:t>
            </a:r>
          </a:p>
          <a:p>
            <a:endParaRPr lang="en-US" sz="1000" baseline="0" dirty="0">
              <a:latin typeface="+mn-lt"/>
            </a:endParaRPr>
          </a:p>
          <a:p>
            <a:r>
              <a:rPr lang="en-US" sz="1000" baseline="0" dirty="0">
                <a:latin typeface="+mn-lt"/>
              </a:rPr>
              <a:t>[CLICK TO ADVANCE] Richard Hurrell posits that some of the null results we’ve been observing for any food fortified with iron can be because of high inflammation load, which does not allow dietary iron to be absorbed.  </a:t>
            </a:r>
          </a:p>
          <a:p>
            <a:endParaRPr lang="en-US" sz="1000" baseline="0" dirty="0">
              <a:latin typeface="+mn-lt"/>
            </a:endParaRPr>
          </a:p>
          <a:p>
            <a:r>
              <a:rPr lang="en-US" sz="1000" baseline="0" dirty="0">
                <a:latin typeface="+mn-lt"/>
              </a:rPr>
              <a:t>--</a:t>
            </a:r>
          </a:p>
          <a:p>
            <a:r>
              <a:rPr lang="en-US" sz="1000" baseline="0" dirty="0">
                <a:latin typeface="+mn-lt"/>
              </a:rPr>
              <a:t>Pachon 2021.  Wheat flour fortification and human health. https://www.bdschapters.com/webshop/open-access/wheat-flour-fortification-and-human-health/ </a:t>
            </a:r>
          </a:p>
          <a:p>
            <a:endParaRPr lang="en-US" sz="1000" baseline="0" dirty="0">
              <a:latin typeface="+mn-lt"/>
            </a:endParaRPr>
          </a:p>
          <a:p>
            <a:pPr algn="l"/>
            <a:r>
              <a:rPr lang="en-US" sz="1000" b="0" i="0" u="none" strike="noStrike" baseline="0" dirty="0">
                <a:latin typeface="+mn-lt"/>
              </a:rPr>
              <a:t>Hurrell, R.F. Ensuring the Efficacious Iron Fortification of Foods: A Tale of Two Barriers. Nutrients 2022, 14, 1609.</a:t>
            </a:r>
            <a:endParaRPr lang="en-US" sz="1000" b="0" baseline="0" dirty="0">
              <a:latin typeface="+mn-lt"/>
            </a:endParaRPr>
          </a:p>
          <a:p>
            <a:endParaRPr lang="en-US" sz="1000" baseline="0" dirty="0">
              <a:latin typeface="+mn-lt"/>
            </a:endParaRPr>
          </a:p>
          <a:p>
            <a:r>
              <a:rPr lang="en-US" sz="1000" baseline="0" dirty="0">
                <a:latin typeface="+mn-lt"/>
              </a:rPr>
              <a:t>Iron deficiency/made no difference results (n=4):</a:t>
            </a:r>
          </a:p>
          <a:p>
            <a:pPr marL="171450" indent="-171450">
              <a:buFont typeface="Arial" panose="020B0604020202020204" pitchFamily="34" charset="0"/>
              <a:buChar char="•"/>
            </a:pPr>
            <a:r>
              <a:rPr lang="en-US" sz="1000" dirty="0">
                <a:latin typeface="+mn-lt"/>
              </a:rPr>
              <a:t>Pachón et al. 2015</a:t>
            </a:r>
            <a:r>
              <a:rPr lang="en-US" sz="1000" baseline="0" dirty="0">
                <a:latin typeface="+mn-lt"/>
              </a:rPr>
              <a:t>:  no difference in the prevalence of low ferritin in post-fortification and </a:t>
            </a:r>
            <a:r>
              <a:rPr lang="en-US" sz="1000" baseline="0" dirty="0" err="1">
                <a:latin typeface="+mn-lt"/>
              </a:rPr>
              <a:t>prefortification</a:t>
            </a:r>
            <a:r>
              <a:rPr lang="en-US" sz="1000" baseline="0" dirty="0">
                <a:latin typeface="+mn-lt"/>
              </a:rPr>
              <a:t> period in children.</a:t>
            </a:r>
          </a:p>
          <a:p>
            <a:pPr marL="171450" indent="-171450">
              <a:buFont typeface="Arial" panose="020B0604020202020204" pitchFamily="34" charset="0"/>
              <a:buChar char="•"/>
            </a:pPr>
            <a:r>
              <a:rPr lang="en-US" sz="1000" baseline="0" dirty="0">
                <a:latin typeface="+mn-lt"/>
              </a:rPr>
              <a:t>Fothergill 2019:  Prevalence of low serum ferritin did not differ by intake of wheat flour-containing foods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mn-lt"/>
              </a:rPr>
              <a:t>Fothergill 2019:  Prevalence of low serum ferritin did not differ by intake of wheat flour-containing foods (children 2-4 y and 5-12 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mn-lt"/>
              </a:rPr>
              <a:t>Hund 2013:  Prevalence of iron depletion did not differ by household possession of flour that should be fortified and bread that should be fortified (women)</a:t>
            </a:r>
          </a:p>
          <a:p>
            <a:endParaRPr lang="en-US" sz="1000" baseline="0" dirty="0">
              <a:latin typeface="+mn-lt"/>
            </a:endParaRPr>
          </a:p>
          <a:p>
            <a:r>
              <a:rPr lang="en-US" sz="1000" baseline="0" dirty="0">
                <a:latin typeface="+mn-lt"/>
              </a:rPr>
              <a:t>Iron deficiency (low ferritin)/made no difference results (n=2):</a:t>
            </a:r>
          </a:p>
          <a:p>
            <a:pPr marL="171450" indent="-171450">
              <a:buFont typeface="Arial" panose="020B0604020202020204" pitchFamily="34" charset="0"/>
              <a:buChar char="•"/>
            </a:pPr>
            <a:r>
              <a:rPr lang="en-US" sz="1000" baseline="0" dirty="0">
                <a:latin typeface="+mn-lt"/>
              </a:rPr>
              <a:t>Engle-Stone 2017:  No difference in prevalence of low plasma ferritin (women) between post-fortification and pre-fortification period, </a:t>
            </a:r>
          </a:p>
          <a:p>
            <a:pPr marL="171450" indent="-171450">
              <a:buFont typeface="Arial" panose="020B0604020202020204" pitchFamily="34" charset="0"/>
              <a:buChar char="•"/>
            </a:pPr>
            <a:r>
              <a:rPr lang="en-US" sz="1000" dirty="0" err="1">
                <a:latin typeface="+mn-lt"/>
              </a:rPr>
              <a:t>Layrisse</a:t>
            </a:r>
            <a:r>
              <a:rPr lang="en-US" sz="1000" dirty="0">
                <a:latin typeface="+mn-lt"/>
              </a:rPr>
              <a:t> 2002</a:t>
            </a:r>
            <a:r>
              <a:rPr lang="en-US" sz="1000" baseline="0" dirty="0">
                <a:latin typeface="+mn-lt"/>
              </a:rPr>
              <a:t>:  no difference in prevalence of low serum ferritin in post-fortification and pre-fortification period</a:t>
            </a:r>
          </a:p>
          <a:p>
            <a:endParaRPr lang="en-US" sz="1000" baseline="0" dirty="0">
              <a:latin typeface="+mn-lt"/>
            </a:endParaRPr>
          </a:p>
          <a:p>
            <a:r>
              <a:rPr lang="en-US" sz="1000" baseline="0" dirty="0">
                <a:latin typeface="+mn-lt"/>
              </a:rPr>
              <a:t>Iron-deficiency anemia/made no difference results (n=4):</a:t>
            </a:r>
          </a:p>
          <a:p>
            <a:pPr marL="171450" indent="-171450">
              <a:buFont typeface="Arial" panose="020B0604020202020204" pitchFamily="34" charset="0"/>
              <a:buChar char="•"/>
            </a:pPr>
            <a:r>
              <a:rPr lang="en-US" sz="1000" baseline="0" dirty="0">
                <a:latin typeface="+mn-lt"/>
              </a:rPr>
              <a:t>Engle-Stone 2017:  No difference in prevalence of iron-deficiency anemia (women) between post-fortification and pre-fortification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mn-lt"/>
              </a:rPr>
              <a:t>Engle-Stone 2017:  No difference in prevalence of iron-deficiency anemia (children 12-59 </a:t>
            </a:r>
            <a:r>
              <a:rPr lang="en-US" sz="1000" baseline="0" dirty="0" err="1">
                <a:latin typeface="+mn-lt"/>
              </a:rPr>
              <a:t>mo</a:t>
            </a:r>
            <a:r>
              <a:rPr lang="en-US" sz="1000" baseline="0" dirty="0">
                <a:latin typeface="+mn-lt"/>
              </a:rPr>
              <a:t>) between post-fortification and pre-fortification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err="1">
                <a:latin typeface="+mn-lt"/>
              </a:rPr>
              <a:t>Layrisse</a:t>
            </a:r>
            <a:r>
              <a:rPr lang="en-US" sz="1000" baseline="0" dirty="0">
                <a:latin typeface="+mn-lt"/>
              </a:rPr>
              <a:t> 1996:  No difference in prevalence of iron-deficiency anemia in post-fortification and pre-fortification period (children and adolescents)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err="1">
                <a:latin typeface="+mn-lt"/>
              </a:rPr>
              <a:t>Sadighi</a:t>
            </a:r>
            <a:r>
              <a:rPr lang="en-US" sz="1000" baseline="0" dirty="0">
                <a:latin typeface="+mn-lt"/>
              </a:rPr>
              <a:t> 2008:  No difference between the pre-and post-fortification periods in the prevalence of iron-deficiency anemia (women)</a:t>
            </a:r>
          </a:p>
          <a:p>
            <a:endParaRPr lang="en-US" sz="1000" baseline="0" dirty="0">
              <a:latin typeface="+mn-lt"/>
            </a:endParaRPr>
          </a:p>
          <a:p>
            <a:r>
              <a:rPr lang="en-US" sz="1000" baseline="0" dirty="0">
                <a:latin typeface="+mn-lt"/>
              </a:rPr>
              <a:t>Iron-deficiency anemia/worsened results (n=1):</a:t>
            </a:r>
          </a:p>
          <a:p>
            <a:pPr marL="171450" indent="-171450">
              <a:buFont typeface="Arial" panose="020B0604020202020204" pitchFamily="34" charset="0"/>
              <a:buChar char="•"/>
            </a:pPr>
            <a:r>
              <a:rPr lang="en-US" sz="1000" baseline="0" dirty="0" err="1">
                <a:latin typeface="+mn-lt"/>
              </a:rPr>
              <a:t>Sadighi</a:t>
            </a:r>
            <a:r>
              <a:rPr lang="en-US" sz="1000" baseline="0" dirty="0">
                <a:latin typeface="+mn-lt"/>
              </a:rPr>
              <a:t> 2009:  Prevalence of iron-deficiency anemia higher in post-fortification than pre-fortification period (women)</a:t>
            </a:r>
          </a:p>
          <a:p>
            <a:endParaRPr lang="en-US" sz="1000" dirty="0">
              <a:latin typeface="+mn-lt"/>
            </a:endParaRPr>
          </a:p>
          <a:p>
            <a:r>
              <a:rPr lang="en-US" sz="1000" dirty="0">
                <a:latin typeface="+mn-lt"/>
              </a:rPr>
              <a:t>Hurrell 2022:</a:t>
            </a:r>
          </a:p>
          <a:p>
            <a:pPr algn="l"/>
            <a:r>
              <a:rPr lang="en-US" sz="1000" dirty="0">
                <a:latin typeface="+mn-lt"/>
              </a:rPr>
              <a:t>“</a:t>
            </a:r>
            <a:r>
              <a:rPr lang="en-US" sz="1000" b="0" i="0" u="none" strike="noStrike" baseline="0" dirty="0">
                <a:latin typeface="+mn-lt"/>
              </a:rPr>
              <a:t>development of an inflammation barrier as a defense mechanism to prevent circulating iron from exacerbating infections.”</a:t>
            </a:r>
          </a:p>
          <a:p>
            <a:pPr algn="l"/>
            <a:r>
              <a:rPr lang="en-US" sz="1000" b="0" i="0" u="none" strike="noStrike" baseline="0" dirty="0">
                <a:latin typeface="+mn-lt"/>
              </a:rPr>
              <a:t>“Iron absorption and distribution to the tissues are under the strict control of the</a:t>
            </a:r>
          </a:p>
          <a:p>
            <a:pPr algn="l"/>
            <a:r>
              <a:rPr lang="en-US" sz="1000" b="0" i="0" u="none" strike="noStrike" baseline="0" dirty="0">
                <a:latin typeface="+mn-lt"/>
              </a:rPr>
              <a:t>hormone hepcidin, which balances the need for iron with the potential of iron to cause</a:t>
            </a:r>
          </a:p>
          <a:p>
            <a:pPr algn="l"/>
            <a:r>
              <a:rPr lang="en-US" sz="1000" b="0" i="0" u="none" strike="noStrike" baseline="0" dirty="0">
                <a:latin typeface="+mn-lt"/>
              </a:rPr>
              <a:t>harm. Hepcidin controls dietary iron absorption by regulating the entry of dietary iron</a:t>
            </a:r>
          </a:p>
          <a:p>
            <a:pPr algn="l"/>
            <a:r>
              <a:rPr lang="en-US" sz="1000" b="0" i="0" u="none" strike="noStrike" baseline="0" dirty="0">
                <a:latin typeface="+mn-lt"/>
              </a:rPr>
              <a:t>from the duodenal enterocytes into the plasma, and it controls iron distribution to the</a:t>
            </a:r>
          </a:p>
          <a:p>
            <a:pPr algn="l"/>
            <a:r>
              <a:rPr lang="en-US" sz="1000" b="0" i="0" u="none" strike="noStrike" baseline="0" dirty="0">
                <a:latin typeface="+mn-lt"/>
              </a:rPr>
              <a:t>tissues by regulating the passage of recovered red cell iron from the reticuloendothelial</a:t>
            </a:r>
          </a:p>
          <a:p>
            <a:pPr algn="l"/>
            <a:r>
              <a:rPr lang="en-US" sz="1000" b="0" i="0" u="none" strike="noStrike" baseline="0" dirty="0">
                <a:latin typeface="+mn-lt"/>
              </a:rPr>
              <a:t>macrophages into the plasma. Hepcidin expression is downregulated by low iron status,</a:t>
            </a:r>
          </a:p>
          <a:p>
            <a:pPr algn="l"/>
            <a:r>
              <a:rPr lang="en-US" sz="1000" b="0" i="0" u="none" strike="noStrike" baseline="0" dirty="0">
                <a:latin typeface="+mn-lt"/>
              </a:rPr>
              <a:t>increasing iron absorption and increasing iron distribution when the body needs more</a:t>
            </a:r>
          </a:p>
          <a:p>
            <a:pPr algn="l"/>
            <a:r>
              <a:rPr lang="en-US" sz="1000" b="0" i="0" u="none" strike="noStrike" baseline="0" dirty="0">
                <a:latin typeface="+mn-lt"/>
              </a:rPr>
              <a:t>iron, and hepcidin expression is upregulated by an adequate iron status and high iron</a:t>
            </a:r>
          </a:p>
          <a:p>
            <a:pPr algn="l"/>
            <a:r>
              <a:rPr lang="en-US" sz="1000" b="0" i="0" u="none" strike="noStrike" baseline="0" dirty="0">
                <a:latin typeface="+mn-lt"/>
              </a:rPr>
              <a:t>stores, decreasing iron absorption and distribution when the need for iron is low. However,</a:t>
            </a:r>
          </a:p>
          <a:p>
            <a:pPr algn="l"/>
            <a:r>
              <a:rPr lang="en-US" sz="1000" b="0" i="0" u="none" strike="noStrike" baseline="0" dirty="0">
                <a:latin typeface="+mn-lt"/>
              </a:rPr>
              <a:t>hepcidin expression is also upregulated by inflammation, caused by infections, so as to</a:t>
            </a:r>
          </a:p>
          <a:p>
            <a:pPr algn="l"/>
            <a:r>
              <a:rPr lang="en-US" sz="1000" b="0" i="0" u="none" strike="noStrike" baseline="0" dirty="0">
                <a:latin typeface="+mn-lt"/>
              </a:rPr>
              <a:t>block the pathogen’s access to iron.”</a:t>
            </a:r>
            <a:endParaRPr lang="en-US" sz="1000" dirty="0">
              <a:latin typeface="+mn-lt"/>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t>38</a:t>
            </a:fld>
            <a:endParaRPr lang="en-US"/>
          </a:p>
        </p:txBody>
      </p:sp>
    </p:spTree>
    <p:extLst>
      <p:ext uri="{BB962C8B-B14F-4D97-AF65-F5344CB8AC3E}">
        <p14:creationId xmlns:p14="http://schemas.microsoft.com/office/powerpoint/2010/main" val="3608391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few studies that</a:t>
            </a:r>
            <a:r>
              <a:rPr lang="en-US" baseline="0" dirty="0"/>
              <a:t> reported on vitamin B12 outcomes; they all showed an improvement after flour fortification with vitamin B12.  </a:t>
            </a:r>
          </a:p>
          <a:p>
            <a:endParaRPr lang="en-US" baseline="0" dirty="0"/>
          </a:p>
          <a:p>
            <a:r>
              <a:rPr lang="en-US" baseline="0" dirty="0"/>
              <a:t>--</a:t>
            </a:r>
          </a:p>
          <a:p>
            <a:r>
              <a:rPr lang="en-US" baseline="0" dirty="0"/>
              <a:t>Pachon 2021.  Wheat flour fortification and human health. https://www.bdschapters.com/webshop/open-access/wheat-flour-fortification-and-human-health/ </a:t>
            </a:r>
            <a:endParaRPr lang="en-US" dirty="0"/>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39</a:t>
            </a:fld>
            <a:endParaRPr lang="en-US"/>
          </a:p>
        </p:txBody>
      </p:sp>
    </p:spTree>
    <p:extLst>
      <p:ext uri="{BB962C8B-B14F-4D97-AF65-F5344CB8AC3E}">
        <p14:creationId xmlns:p14="http://schemas.microsoft.com/office/powerpoint/2010/main" val="79809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r>
              <a:rPr lang="en-US" baseline="0" dirty="0"/>
              <a:t> there are 91 countries with mandatory wheat flour fortification—those shown in green.  </a:t>
            </a:r>
          </a:p>
          <a:p>
            <a:endParaRPr lang="en-US" baseline="0" dirty="0"/>
          </a:p>
          <a:p>
            <a:r>
              <a:rPr lang="en-US" baseline="0" dirty="0"/>
              <a:t>These countries require that one or more of the nutrients listed at the bottom of the slide be added to the flour.  </a:t>
            </a:r>
          </a:p>
          <a:p>
            <a:endParaRPr lang="en-US" baseline="0" dirty="0"/>
          </a:p>
          <a:p>
            <a:r>
              <a:rPr lang="en-US" baseline="0" dirty="0"/>
              <a:t>Interestingly, there are only data on the effectiveness of four of these nutrients, as we’ll see later on.  </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3975946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a:t>
            </a:r>
            <a:r>
              <a:rPr lang="en-US" baseline="0" dirty="0"/>
              <a:t> t</a:t>
            </a:r>
            <a:r>
              <a:rPr lang="en-US" dirty="0"/>
              <a:t>here are few studies that</a:t>
            </a:r>
            <a:r>
              <a:rPr lang="en-US" baseline="0" dirty="0"/>
              <a:t> reported on zinc outcomes and they all showed an improvement after flour fortification with zinc.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t>
            </a:r>
          </a:p>
          <a:p>
            <a:r>
              <a:rPr lang="en-US" baseline="0" dirty="0"/>
              <a:t>Pachon 2021.  Wheat flour fortification and human health. https://www.bdschapters.com/webshop/open-access/wheat-flour-fortification-and-human-health/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40</a:t>
            </a:fld>
            <a:endParaRPr lang="en-US"/>
          </a:p>
        </p:txBody>
      </p:sp>
    </p:spTree>
    <p:extLst>
      <p:ext uri="{BB962C8B-B14F-4D97-AF65-F5344CB8AC3E}">
        <p14:creationId xmlns:p14="http://schemas.microsoft.com/office/powerpoint/2010/main" val="1725163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I’d like to share research we published last year.</a:t>
            </a:r>
          </a:p>
          <a:p>
            <a:r>
              <a:rPr lang="en-US" dirty="0"/>
              <a:t>This analysis included data from 21 countries that had at least two nationally</a:t>
            </a:r>
            <a:r>
              <a:rPr lang="en-US" baseline="0" dirty="0"/>
              <a:t> representative surveys with hemoglobin measurements in women. 10 of these countries mandated grain fortification in between the two surveys and the fortification standards included nutrients involved with hemoglobin biology.  11 countries did not mandate fortification in between the surveys.  </a:t>
            </a:r>
          </a:p>
          <a:p>
            <a:r>
              <a:rPr lang="en-US" baseline="0" dirty="0"/>
              <a:t>[CLICK TO ADVANCE] There were data from almost 1 million women in the analysis.</a:t>
            </a:r>
          </a:p>
          <a:p>
            <a:r>
              <a:rPr lang="en-US" baseline="0" dirty="0"/>
              <a:t>[CLICK TO ADVANCE] The analysis controlled for factors that could affect a woman’s hemoglobin such as whether she takes oral contraceptives, if she lives in an urban or rural setting, and her country’s gross domestic product.</a:t>
            </a:r>
          </a:p>
          <a:p>
            <a:r>
              <a:rPr lang="en-US" baseline="0" dirty="0"/>
              <a:t>[CLICK TO ADVANCE] After controlling for these factors, anemia prevalence was </a:t>
            </a:r>
            <a:r>
              <a:rPr lang="en-US" u="sng" baseline="0" dirty="0"/>
              <a:t>lower</a:t>
            </a:r>
            <a:r>
              <a:rPr lang="en-US" baseline="0" dirty="0"/>
              <a:t> in countries that mandated grain fortification than those that did not.</a:t>
            </a:r>
          </a:p>
          <a:p>
            <a:r>
              <a:rPr lang="en-US" baseline="0" dirty="0"/>
              <a:t>[CLICK TO ADVANCE] </a:t>
            </a:r>
            <a:r>
              <a:rPr lang="en-US" sz="1200" b="0" i="0" u="none" strike="noStrike" cap="none" dirty="0">
                <a:solidFill>
                  <a:schemeClr val="dk1"/>
                </a:solidFill>
                <a:effectLst/>
                <a:latin typeface="Calibri"/>
                <a:ea typeface="Calibri"/>
                <a:cs typeface="Calibri"/>
                <a:sym typeface="Calibri"/>
              </a:rPr>
              <a:t>There was a 27% reduced odds of anemia in countries before and after fortification was mandated, compared to control countries where there was no difference in anemia</a:t>
            </a:r>
            <a:r>
              <a:rPr lang="en-US" sz="1200" b="0" i="0" u="none" strike="noStrike" cap="none" baseline="0" dirty="0">
                <a:solidFill>
                  <a:schemeClr val="dk1"/>
                </a:solidFill>
                <a:effectLst/>
                <a:latin typeface="Calibri"/>
                <a:ea typeface="Calibri"/>
                <a:cs typeface="Calibri"/>
                <a:sym typeface="Calibri"/>
              </a:rPr>
              <a:t> between surveys</a:t>
            </a:r>
            <a:r>
              <a:rPr lang="en-US" sz="1200" b="0" i="0" u="none" strike="noStrike" cap="none" dirty="0">
                <a:solidFill>
                  <a:schemeClr val="dk1"/>
                </a:solidFill>
                <a:effectLst/>
                <a:latin typeface="Calibri"/>
                <a:ea typeface="Calibri"/>
                <a:cs typeface="Calibri"/>
                <a:sym typeface="Calibri"/>
              </a:rPr>
              <a:t>.</a:t>
            </a:r>
          </a:p>
          <a:p>
            <a:endParaRPr lang="en-US" sz="1200" b="0" i="0" u="none" strike="noStrike" cap="none" baseline="0" dirty="0">
              <a:solidFill>
                <a:schemeClr val="dk1"/>
              </a:solidFill>
              <a:effectLst/>
              <a:latin typeface="Calibri"/>
              <a:cs typeface="Calibri"/>
              <a:sym typeface="Calibri"/>
            </a:endParaRPr>
          </a:p>
          <a:p>
            <a:r>
              <a:rPr lang="en-US" sz="1200" b="0" i="0" u="none" strike="noStrike" cap="none" baseline="0" dirty="0">
                <a:solidFill>
                  <a:schemeClr val="dk1"/>
                </a:solidFill>
                <a:effectLst/>
                <a:latin typeface="Calibri"/>
                <a:ea typeface="Calibri"/>
                <a:cs typeface="Calibri"/>
                <a:sym typeface="Calibri"/>
              </a:rPr>
              <a:t>While we can’t say with certainty from this study that fortification reduced anemia, these results </a:t>
            </a:r>
            <a:r>
              <a:rPr lang="en-US" baseline="0" dirty="0"/>
              <a:t>suggest that grain fortification contributed to this reduction.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effectLst/>
                <a:latin typeface="Calibri"/>
                <a:ea typeface="Calibri"/>
                <a:cs typeface="Calibri"/>
                <a:sym typeface="Calibri"/>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12121"/>
                </a:solidFill>
                <a:effectLst/>
                <a:latin typeface="BlinkMacSystemFont"/>
              </a:rPr>
              <a:t>Rondini KA, Xu W, Chai Y, Pachón H, Kancherla V. National Mandatory Grain Fortification Legislation Decreases Anemia Prevalence among Nonpregnant Women of Reproductive Age: Findings from Multiple Demographic and Health Surveys. </a:t>
            </a:r>
            <a:r>
              <a:rPr lang="en-US" b="0" i="1" dirty="0">
                <a:solidFill>
                  <a:srgbClr val="212121"/>
                </a:solidFill>
                <a:effectLst/>
                <a:latin typeface="BlinkMacSystemFont"/>
              </a:rPr>
              <a:t>J Nutr</a:t>
            </a:r>
            <a:r>
              <a:rPr lang="en-US" b="0" i="0" dirty="0">
                <a:solidFill>
                  <a:srgbClr val="212121"/>
                </a:solidFill>
                <a:effectLst/>
                <a:latin typeface="BlinkMacSystemFont"/>
              </a:rPr>
              <a:t>. 2023;152(12):2922-2930. </a:t>
            </a:r>
            <a:endParaRPr lang="en-US" sz="1200" b="0" i="0" u="none" strike="noStrike" cap="none" baseline="0"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effectLst/>
                <a:latin typeface="Calibri"/>
                <a:ea typeface="Calibri"/>
                <a:cs typeface="Calibri"/>
                <a:sym typeface="Calibri"/>
              </a:rPr>
              <a:t>Keats and colleagues in 2019 reported a 0.66 relative risk for anemia reduction after fortification using data from 132,000 women in 9 studies.  </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33963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last part of the presentation:</a:t>
            </a:r>
          </a:p>
          <a:p>
            <a:endParaRPr lang="en-US" dirty="0"/>
          </a:p>
          <a:p>
            <a:r>
              <a:rPr lang="en-US" dirty="0"/>
              <a:t>We have evidence from the l</a:t>
            </a:r>
            <a:r>
              <a:rPr lang="en-US" baseline="0" dirty="0"/>
              <a:t>arge-scale implementation of grain fortification that suggests that fortifying grains with iron, vitamin B12 and zinc improves nutritional status, and that fortifying grains with nutrients involved in hemoglobin biology reduces anemia.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1DF62-DE01-4010-A172-A1C69E3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863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closing, I hope to have convinced you that</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90 countries mandate grain fortification with a diversity of nutrients; however we only have effectiveness evidence for four of them</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preponderance of the evidence suggests that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reduces the risk and severity of neural tube defects,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is safe,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iron, vitamin B12, and zinc improves nutritional status, and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Fortifying grains with nutrients involved in hemoglobin biology reduces anemia.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311DF62-DE01-4010-A172-A1C69E348D85}" type="slidenum">
              <a:rPr lang="en-US" smtClean="0"/>
              <a:pPr/>
              <a:t>43</a:t>
            </a:fld>
            <a:endParaRPr lang="en-US"/>
          </a:p>
        </p:txBody>
      </p:sp>
    </p:spTree>
    <p:extLst>
      <p:ext uri="{BB962C8B-B14F-4D97-AF65-F5344CB8AC3E}">
        <p14:creationId xmlns:p14="http://schemas.microsoft.com/office/powerpoint/2010/main" val="2440305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I would be happy to receive any questions or comments you have through my email address listed here.</a:t>
            </a:r>
          </a:p>
          <a:p>
            <a:pPr eaLnBrk="1" hangingPunct="1">
              <a:spcBef>
                <a:spcPct val="0"/>
              </a:spcBef>
            </a:pPr>
            <a:endParaRPr lang="en-US" dirty="0">
              <a:latin typeface="Calibri" charset="0"/>
            </a:endParaRPr>
          </a:p>
          <a:p>
            <a:pPr eaLnBrk="1" hangingPunct="1">
              <a:spcBef>
                <a:spcPct val="0"/>
              </a:spcBef>
            </a:pPr>
            <a:r>
              <a:rPr lang="en-US" dirty="0">
                <a:latin typeface="Calibri" charset="0"/>
              </a:rPr>
              <a:t>Thank you.  </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9666" indent="-292179">
              <a:defRPr>
                <a:solidFill>
                  <a:schemeClr val="tx1"/>
                </a:solidFill>
                <a:latin typeface="Arial" charset="0"/>
                <a:ea typeface="ＭＳ Ｐゴシック" charset="0"/>
              </a:defRPr>
            </a:lvl2pPr>
            <a:lvl3pPr marL="1168718" indent="-233744">
              <a:defRPr>
                <a:solidFill>
                  <a:schemeClr val="tx1"/>
                </a:solidFill>
                <a:latin typeface="Arial" charset="0"/>
                <a:ea typeface="ＭＳ Ｐゴシック" charset="0"/>
              </a:defRPr>
            </a:lvl3pPr>
            <a:lvl4pPr marL="1636205" indent="-233744">
              <a:defRPr>
                <a:solidFill>
                  <a:schemeClr val="tx1"/>
                </a:solidFill>
                <a:latin typeface="Arial" charset="0"/>
                <a:ea typeface="ＭＳ Ｐゴシック" charset="0"/>
              </a:defRPr>
            </a:lvl4pPr>
            <a:lvl5pPr marL="2103692" indent="-233744">
              <a:defRPr>
                <a:solidFill>
                  <a:schemeClr val="tx1"/>
                </a:solidFill>
                <a:latin typeface="Arial" charset="0"/>
                <a:ea typeface="ＭＳ Ｐゴシック" charset="0"/>
              </a:defRPr>
            </a:lvl5pPr>
            <a:lvl6pPr marL="2571179" indent="-233744" eaLnBrk="0" fontAlgn="base" hangingPunct="0">
              <a:spcBef>
                <a:spcPct val="0"/>
              </a:spcBef>
              <a:spcAft>
                <a:spcPct val="0"/>
              </a:spcAft>
              <a:defRPr>
                <a:solidFill>
                  <a:schemeClr val="tx1"/>
                </a:solidFill>
                <a:latin typeface="Arial" charset="0"/>
                <a:ea typeface="ＭＳ Ｐゴシック" charset="0"/>
              </a:defRPr>
            </a:lvl6pPr>
            <a:lvl7pPr marL="3038666" indent="-233744" eaLnBrk="0" fontAlgn="base" hangingPunct="0">
              <a:spcBef>
                <a:spcPct val="0"/>
              </a:spcBef>
              <a:spcAft>
                <a:spcPct val="0"/>
              </a:spcAft>
              <a:defRPr>
                <a:solidFill>
                  <a:schemeClr val="tx1"/>
                </a:solidFill>
                <a:latin typeface="Arial" charset="0"/>
                <a:ea typeface="ＭＳ Ｐゴシック" charset="0"/>
              </a:defRPr>
            </a:lvl7pPr>
            <a:lvl8pPr marL="3506153" indent="-233744" eaLnBrk="0" fontAlgn="base" hangingPunct="0">
              <a:spcBef>
                <a:spcPct val="0"/>
              </a:spcBef>
              <a:spcAft>
                <a:spcPct val="0"/>
              </a:spcAft>
              <a:defRPr>
                <a:solidFill>
                  <a:schemeClr val="tx1"/>
                </a:solidFill>
                <a:latin typeface="Arial" charset="0"/>
                <a:ea typeface="ＭＳ Ｐゴシック" charset="0"/>
              </a:defRPr>
            </a:lvl8pPr>
            <a:lvl9pPr marL="3973640" indent="-233744" eaLnBrk="0" fontAlgn="base" hangingPunct="0">
              <a:spcBef>
                <a:spcPct val="0"/>
              </a:spcBef>
              <a:spcAft>
                <a:spcPct val="0"/>
              </a:spcAft>
              <a:defRPr>
                <a:solidFill>
                  <a:schemeClr val="tx1"/>
                </a:solidFill>
                <a:latin typeface="Arial" charset="0"/>
                <a:ea typeface="ＭＳ Ｐゴシック" charset="0"/>
              </a:defRPr>
            </a:lvl9pPr>
          </a:lstStyle>
          <a:p>
            <a:fld id="{1C9590D5-8ABD-784B-A132-A25C298EC39D}" type="slidenum">
              <a:rPr lang="en-US">
                <a:solidFill>
                  <a:prstClr val="black"/>
                </a:solidFill>
                <a:latin typeface="Calibri" charset="0"/>
              </a:rPr>
              <a:pPr/>
              <a:t>44</a:t>
            </a:fld>
            <a:endParaRPr lang="en-US">
              <a:solidFill>
                <a:prstClr val="black"/>
              </a:solidFill>
              <a:latin typeface="Calibri" charset="0"/>
            </a:endParaRPr>
          </a:p>
        </p:txBody>
      </p:sp>
    </p:spTree>
    <p:extLst>
      <p:ext uri="{BB962C8B-B14F-4D97-AF65-F5344CB8AC3E}">
        <p14:creationId xmlns:p14="http://schemas.microsoft.com/office/powerpoint/2010/main" val="37471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19 countries in the Americas and in Africa mandate maize flour fortification.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Nutrients in the standards are the same as for wheat flour, except for selenium which is not included in the standards for any countries with mandatory maize flour fortification.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E311DF62-DE01-4010-A172-A1C69E348D85}" type="slidenum">
              <a:rPr lang="en-US" smtClean="0"/>
              <a:pPr/>
              <a:t>5</a:t>
            </a:fld>
            <a:endParaRPr lang="en-US"/>
          </a:p>
        </p:txBody>
      </p:sp>
    </p:spTree>
    <p:extLst>
      <p:ext uri="{BB962C8B-B14F-4D97-AF65-F5344CB8AC3E}">
        <p14:creationId xmlns:p14="http://schemas.microsoft.com/office/powerpoint/2010/main" val="5221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Eight countries </a:t>
            </a:r>
            <a:r>
              <a:rPr lang="en-US" altLang="en-US" baseline="0" dirty="0">
                <a:latin typeface="Arial" panose="020B0604020202020204" pitchFamily="34" charset="0"/>
                <a:ea typeface="ＭＳ Ｐゴシック" panose="020B0600070205080204" pitchFamily="34" charset="-128"/>
              </a:rPr>
              <a:t>in the Americas and Asia mandate rice fortification.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latin typeface="Arial" panose="020B0604020202020204" pitchFamily="34" charset="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ea typeface="ＭＳ Ｐゴシック" panose="020B0600070205080204" pitchFamily="34" charset="-128"/>
              </a:rPr>
              <a:t>Fortification standards include the same nutrients as wheat flour, with the addition of vitamin E.</a:t>
            </a:r>
          </a:p>
        </p:txBody>
      </p:sp>
      <p:sp>
        <p:nvSpPr>
          <p:cNvPr id="4" name="Slide Number Placeholder 3"/>
          <p:cNvSpPr>
            <a:spLocks noGrp="1"/>
          </p:cNvSpPr>
          <p:nvPr>
            <p:ph type="sldNum" sz="quarter" idx="10"/>
          </p:nvPr>
        </p:nvSpPr>
        <p:spPr/>
        <p:txBody>
          <a:bodyPr/>
          <a:lstStyle/>
          <a:p>
            <a:fld id="{E311DF62-DE01-4010-A172-A1C69E348D85}" type="slidenum">
              <a:rPr lang="en-US" smtClean="0"/>
              <a:pPr/>
              <a:t>6</a:t>
            </a:fld>
            <a:endParaRPr lang="en-US"/>
          </a:p>
        </p:txBody>
      </p:sp>
    </p:spTree>
    <p:extLst>
      <p:ext uri="{BB962C8B-B14F-4D97-AF65-F5344CB8AC3E}">
        <p14:creationId xmlns:p14="http://schemas.microsoft.com/office/powerpoint/2010/main" val="200613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Randomized controlled trials, also known as efficacy studies, have confirmed that under ideal conditions, fortification has a health impact.</a:t>
            </a:r>
          </a:p>
          <a:p>
            <a:endParaRPr lang="en-US" dirty="0"/>
          </a:p>
          <a:p>
            <a:r>
              <a:rPr lang="en-US" dirty="0"/>
              <a:t>[CLICK TO ADVANCE] In this presentation, I am going to answer the same question, using evidence from effectiveness studies which are studies undertaken in real-life conditions, when grain fortification is implemented at large scale after mandatory legislation.  </a:t>
            </a:r>
          </a:p>
          <a:p>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7</a:t>
            </a:fld>
            <a:endParaRPr lang="en-US"/>
          </a:p>
        </p:txBody>
      </p:sp>
    </p:spTree>
    <p:extLst>
      <p:ext uri="{BB962C8B-B14F-4D97-AF65-F5344CB8AC3E}">
        <p14:creationId xmlns:p14="http://schemas.microsoft.com/office/powerpoint/2010/main" val="244201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begin with the biggest success story we have in grain fortification:  that’s the reduction in neural tube defects and their severity after adding folic acid to grains.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1DF62-DE01-4010-A172-A1C69E3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68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B12902-3611-42AF-AD73-F8C6C6C723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2467" name="Slide Image Placeholder 1"/>
          <p:cNvSpPr>
            <a:spLocks noGrp="1" noRot="1" noChangeAspect="1" noTextEdit="1"/>
          </p:cNvSpPr>
          <p:nvPr>
            <p:ph type="sldImg"/>
          </p:nvPr>
        </p:nvSpPr>
        <p:spPr>
          <a:xfrm>
            <a:off x="1181100" y="696913"/>
            <a:ext cx="4649788" cy="3486150"/>
          </a:xfrm>
          <a:solidFill>
            <a:srgbClr val="FFFFFF"/>
          </a:solidFill>
          <a:ln/>
        </p:spPr>
      </p:sp>
      <p:sp>
        <p:nvSpPr>
          <p:cNvPr id="62468" name="Notes Placeholder 2"/>
          <p:cNvSpPr>
            <a:spLocks noGrp="1"/>
          </p:cNvSpPr>
          <p:nvPr>
            <p:ph type="body" idx="1"/>
          </p:nvPr>
        </p:nvSpPr>
        <p:spPr>
          <a:noFill/>
          <a:ln>
            <a:solidFill>
              <a:srgbClr val="000000"/>
            </a:solidFill>
          </a:ln>
        </p:spPr>
        <p:txBody>
          <a:bodyPr lIns="92446" tIns="46223" rIns="92446" bIns="46223">
            <a:normAutofit fontScale="85000" lnSpcReduction="10000"/>
          </a:bodyPr>
          <a:lstStyle/>
          <a:p>
            <a:pPr eaLnBrk="1" hangingPunct="1"/>
            <a:r>
              <a:rPr lang="en-US" dirty="0">
                <a:solidFill>
                  <a:srgbClr val="666666"/>
                </a:solidFill>
                <a:latin typeface="Arial" pitchFamily="34" charset="0"/>
                <a:ea typeface="ＭＳ Ｐゴシック" pitchFamily="34" charset="-128"/>
                <a:cs typeface="Arial" pitchFamily="34" charset="0"/>
              </a:rPr>
              <a:t>Neural tube</a:t>
            </a:r>
            <a:r>
              <a:rPr lang="en-US" baseline="0" dirty="0">
                <a:solidFill>
                  <a:srgbClr val="666666"/>
                </a:solidFill>
                <a:latin typeface="Arial" pitchFamily="34" charset="0"/>
                <a:ea typeface="ＭＳ Ｐゴシック" pitchFamily="34" charset="-128"/>
                <a:cs typeface="Arial" pitchFamily="34" charset="0"/>
              </a:rPr>
              <a:t> defects are a type of birth defect that affects the development of a baby’s brain and spine.  The two most common forms of neural tube defects are pictured in the graph.  </a:t>
            </a:r>
          </a:p>
          <a:p>
            <a:pPr eaLnBrk="1" hangingPunct="1"/>
            <a:endParaRPr lang="en-US" baseline="0" dirty="0">
              <a:solidFill>
                <a:srgbClr val="666666"/>
              </a:solidFill>
              <a:latin typeface="Arial" pitchFamily="34" charset="0"/>
              <a:ea typeface="ＭＳ Ｐゴシック" pitchFamily="34" charset="-128"/>
              <a:cs typeface="Arial" pitchFamily="34" charset="0"/>
            </a:endParaRPr>
          </a:p>
          <a:p>
            <a:pPr eaLnBrk="1" hangingPunct="1"/>
            <a:r>
              <a:rPr lang="en-US" baseline="0" dirty="0">
                <a:solidFill>
                  <a:srgbClr val="666666"/>
                </a:solidFill>
                <a:latin typeface="Arial" pitchFamily="34" charset="0"/>
                <a:ea typeface="ＭＳ Ｐゴシック" pitchFamily="34" charset="-128"/>
                <a:cs typeface="Arial" pitchFamily="34" charset="0"/>
              </a:rPr>
              <a:t>On the right you have </a:t>
            </a:r>
            <a:r>
              <a:rPr lang="en-US" dirty="0">
                <a:solidFill>
                  <a:srgbClr val="666666"/>
                </a:solidFill>
                <a:latin typeface="Arial" pitchFamily="34" charset="0"/>
                <a:ea typeface="ＭＳ Ｐゴシック" pitchFamily="34" charset="-128"/>
                <a:cs typeface="Arial" pitchFamily="34" charset="0"/>
              </a:rPr>
              <a:t>spina bifida which is when the baby</a:t>
            </a:r>
            <a:r>
              <a:rPr lang="ja-JP" altLang="en-US" dirty="0">
                <a:solidFill>
                  <a:srgbClr val="666666"/>
                </a:solidFill>
                <a:latin typeface="Arial" pitchFamily="34" charset="0"/>
                <a:cs typeface="Arial" pitchFamily="34" charset="0"/>
              </a:rPr>
              <a:t>’</a:t>
            </a:r>
            <a:r>
              <a:rPr lang="en-US" altLang="ja-JP" dirty="0">
                <a:solidFill>
                  <a:srgbClr val="666666"/>
                </a:solidFill>
                <a:latin typeface="Arial" pitchFamily="34" charset="0"/>
                <a:cs typeface="Arial" pitchFamily="34" charset="0"/>
              </a:rPr>
              <a:t>s spine is not formed correctly. </a:t>
            </a:r>
            <a:r>
              <a:rPr lang="en-US" altLang="ja-JP" dirty="0" err="1">
                <a:solidFill>
                  <a:srgbClr val="666666"/>
                </a:solidFill>
                <a:latin typeface="Arial" pitchFamily="34" charset="0"/>
                <a:cs typeface="Arial" pitchFamily="34" charset="0"/>
              </a:rPr>
              <a:t>Spina</a:t>
            </a:r>
            <a:r>
              <a:rPr lang="en-US" altLang="ja-JP" dirty="0">
                <a:solidFill>
                  <a:srgbClr val="666666"/>
                </a:solidFill>
                <a:latin typeface="Arial" pitchFamily="34" charset="0"/>
                <a:cs typeface="Arial" pitchFamily="34" charset="0"/>
              </a:rPr>
              <a:t> bifida can be treated, but it cannot be cured, and these children have varying degrees of permanent disability for the rest of their lives. </a:t>
            </a:r>
          </a:p>
          <a:p>
            <a:pPr eaLnBrk="1" hangingPunct="1"/>
            <a:endParaRPr lang="en-US" altLang="ja-JP" dirty="0">
              <a:solidFill>
                <a:srgbClr val="666666"/>
              </a:solidFill>
              <a:latin typeface="Arial" pitchFamily="34" charset="0"/>
              <a:cs typeface="Arial" pitchFamily="34" charset="0"/>
            </a:endParaRPr>
          </a:p>
          <a:p>
            <a:pPr eaLnBrk="1" hangingPunct="1"/>
            <a:r>
              <a:rPr lang="en-US" altLang="ja-JP" dirty="0">
                <a:solidFill>
                  <a:srgbClr val="666666"/>
                </a:solidFill>
                <a:latin typeface="Arial" pitchFamily="34" charset="0"/>
                <a:cs typeface="Arial" pitchFamily="34" charset="0"/>
              </a:rPr>
              <a:t>On the left is anencephaly. This is when the brain is not formed correctly. All</a:t>
            </a:r>
            <a:r>
              <a:rPr lang="en-US" altLang="ja-JP" baseline="0" dirty="0">
                <a:solidFill>
                  <a:srgbClr val="666666"/>
                </a:solidFill>
                <a:latin typeface="Arial" pitchFamily="34" charset="0"/>
                <a:cs typeface="Arial" pitchFamily="34" charset="0"/>
              </a:rPr>
              <a:t> babies</a:t>
            </a:r>
            <a:r>
              <a:rPr lang="en-US" altLang="ja-JP" dirty="0">
                <a:solidFill>
                  <a:srgbClr val="666666"/>
                </a:solidFill>
                <a:latin typeface="Arial" pitchFamily="34" charset="0"/>
                <a:cs typeface="Arial" pitchFamily="34" charset="0"/>
              </a:rPr>
              <a:t> with anencephaly die shortly after birth.</a:t>
            </a:r>
          </a:p>
          <a:p>
            <a:pPr eaLnBrk="1" hangingPunct="1"/>
            <a:endParaRPr lang="en-US" altLang="ja-JP" dirty="0">
              <a:solidFill>
                <a:srgbClr val="666666"/>
              </a:solidFill>
              <a:latin typeface="Arial" pitchFamily="34" charset="0"/>
              <a:cs typeface="Arial" pitchFamily="34" charset="0"/>
            </a:endParaRPr>
          </a:p>
          <a:p>
            <a:pPr eaLnBrk="1" hangingPunct="1"/>
            <a:r>
              <a:rPr lang="en-US" altLang="ja-JP" dirty="0">
                <a:solidFill>
                  <a:srgbClr val="666666"/>
                </a:solidFill>
                <a:latin typeface="Arial" pitchFamily="34" charset="0"/>
                <a:cs typeface="Arial" pitchFamily="34" charset="0"/>
              </a:rPr>
              <a:t>[CLICK FOR ANIMATION] It is estimated</a:t>
            </a:r>
            <a:r>
              <a:rPr lang="en-US" altLang="ja-JP" baseline="0" dirty="0">
                <a:solidFill>
                  <a:srgbClr val="666666"/>
                </a:solidFill>
                <a:latin typeface="Arial" pitchFamily="34" charset="0"/>
                <a:cs typeface="Arial" pitchFamily="34" charset="0"/>
              </a:rPr>
              <a:t> that 260,100 babies are born with neural tube defects around the world every year.    </a:t>
            </a:r>
            <a:endParaRPr lang="en-US" altLang="ja-JP" dirty="0">
              <a:solidFill>
                <a:srgbClr val="666666"/>
              </a:solidFill>
              <a:latin typeface="Arial" pitchFamily="34" charset="0"/>
              <a:cs typeface="Arial" pitchFamily="34" charset="0"/>
            </a:endParaRPr>
          </a:p>
          <a:p>
            <a:pPr eaLnBrk="1" hangingPunct="1"/>
            <a:endParaRPr lang="en-US" altLang="ja-JP" dirty="0">
              <a:solidFill>
                <a:srgbClr val="666666"/>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666666"/>
                </a:solidFill>
                <a:latin typeface="Arial" pitchFamily="34" charset="0"/>
                <a:ea typeface="ＭＳ Ｐゴシック" pitchFamily="34" charset="-128"/>
                <a:cs typeface="Arial" pitchFamily="34" charset="0"/>
              </a:rPr>
              <a:t>Women need folic acid before conception and in the first few weeks after conception to prevent around 70% of these birth defects.</a:t>
            </a:r>
          </a:p>
          <a:p>
            <a:pPr eaLnBrk="1" hangingPunct="1"/>
            <a:endParaRPr lang="en-US" altLang="ja-JP" dirty="0">
              <a:solidFill>
                <a:srgbClr val="666666"/>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66666"/>
                </a:solidFill>
                <a:latin typeface="Arial" pitchFamily="34" charset="0"/>
                <a:ea typeface="ＭＳ Ｐゴシック" pitchFamily="34" charset="-128"/>
                <a:cs typeface="Arial"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Blencowe H, Kancherla V, </a:t>
            </a:r>
            <a:r>
              <a:rPr lang="en-US" sz="1200" b="0" i="0" u="none" strike="noStrike" kern="1200" baseline="0" dirty="0" err="1">
                <a:solidFill>
                  <a:schemeClr val="tx1"/>
                </a:solidFill>
                <a:latin typeface="+mn-lt"/>
                <a:ea typeface="+mn-ea"/>
                <a:cs typeface="+mn-cs"/>
              </a:rPr>
              <a:t>Moorthie</a:t>
            </a:r>
            <a:r>
              <a:rPr lang="en-US" sz="1200" b="0" i="0" u="none" strike="noStrike" kern="1200" baseline="0" dirty="0">
                <a:solidFill>
                  <a:schemeClr val="tx1"/>
                </a:solidFill>
                <a:latin typeface="+mn-lt"/>
                <a:ea typeface="+mn-ea"/>
                <a:cs typeface="+mn-cs"/>
              </a:rPr>
              <a:t> S, </a:t>
            </a:r>
            <a:r>
              <a:rPr lang="en-US" sz="1200" b="0" i="0" u="none" strike="noStrike" kern="1200" baseline="0" dirty="0" err="1">
                <a:solidFill>
                  <a:schemeClr val="tx1"/>
                </a:solidFill>
                <a:latin typeface="+mn-lt"/>
                <a:ea typeface="+mn-ea"/>
                <a:cs typeface="+mn-cs"/>
              </a:rPr>
              <a:t>Darlison</a:t>
            </a:r>
            <a:r>
              <a:rPr lang="en-US" sz="1200" b="0" i="0" u="none" strike="noStrike" kern="1200" baseline="0" dirty="0">
                <a:solidFill>
                  <a:schemeClr val="tx1"/>
                </a:solidFill>
                <a:latin typeface="+mn-lt"/>
                <a:ea typeface="+mn-ea"/>
                <a:cs typeface="+mn-cs"/>
              </a:rPr>
              <a:t> MW, Modell B.  Estimates of global and regional prevalence of neural tube defects for 2015:  a systematic analysis.  Annals of the New York Academy of Sciences, 2018.  </a:t>
            </a:r>
          </a:p>
          <a:p>
            <a:r>
              <a:rPr lang="en-US" sz="1200" b="0" i="0" u="none" strike="noStrike" kern="1200" baseline="0" dirty="0" err="1">
                <a:solidFill>
                  <a:schemeClr val="tx1"/>
                </a:solidFill>
                <a:latin typeface="+mn-lt"/>
                <a:ea typeface="+mn-ea"/>
                <a:cs typeface="+mn-cs"/>
              </a:rPr>
              <a:t>Czeizel</a:t>
            </a:r>
            <a:r>
              <a:rPr lang="en-US" sz="1200" b="0" i="0" u="none" strike="noStrike" kern="1200" baseline="0" dirty="0">
                <a:solidFill>
                  <a:schemeClr val="tx1"/>
                </a:solidFill>
                <a:latin typeface="+mn-lt"/>
                <a:ea typeface="+mn-ea"/>
                <a:cs typeface="+mn-cs"/>
              </a:rPr>
              <a:t> AE, </a:t>
            </a:r>
            <a:r>
              <a:rPr lang="en-US" sz="1200" b="0" i="0" u="none" strike="noStrike" kern="1200" baseline="0" dirty="0" err="1">
                <a:solidFill>
                  <a:schemeClr val="tx1"/>
                </a:solidFill>
                <a:latin typeface="+mn-lt"/>
                <a:ea typeface="+mn-ea"/>
                <a:cs typeface="+mn-cs"/>
              </a:rPr>
              <a:t>Dudás</a:t>
            </a:r>
            <a:r>
              <a:rPr lang="en-US" sz="1200" b="0" i="0" u="none" strike="noStrike" kern="1200" baseline="0" dirty="0">
                <a:solidFill>
                  <a:schemeClr val="tx1"/>
                </a:solidFill>
                <a:latin typeface="+mn-lt"/>
                <a:ea typeface="+mn-ea"/>
                <a:cs typeface="+mn-cs"/>
              </a:rPr>
              <a:t> I. Prevention of the first occurrence of neural-tube defects by </a:t>
            </a:r>
            <a:r>
              <a:rPr lang="en-US" sz="1200" b="0" i="0" u="none" strike="noStrike" kern="1200" baseline="0" dirty="0" err="1">
                <a:solidFill>
                  <a:schemeClr val="tx1"/>
                </a:solidFill>
                <a:latin typeface="+mn-lt"/>
                <a:ea typeface="+mn-ea"/>
                <a:cs typeface="+mn-cs"/>
              </a:rPr>
              <a:t>periconceptional</a:t>
            </a:r>
            <a:r>
              <a:rPr lang="en-US" sz="1200" b="0" i="0" u="none" strike="noStrike" kern="1200" baseline="0" dirty="0">
                <a:solidFill>
                  <a:schemeClr val="tx1"/>
                </a:solidFill>
                <a:latin typeface="+mn-lt"/>
                <a:ea typeface="+mn-ea"/>
                <a:cs typeface="+mn-cs"/>
              </a:rPr>
              <a:t> vitamin supplementation. New England Journal of Medicine 1992;327(26):1832-5.</a:t>
            </a:r>
          </a:p>
          <a:p>
            <a:r>
              <a:rPr lang="en-US" sz="1200" b="0" i="0" u="none" strike="noStrike" kern="1200" baseline="0" dirty="0">
                <a:solidFill>
                  <a:schemeClr val="tx1"/>
                </a:solidFill>
                <a:latin typeface="+mn-lt"/>
                <a:ea typeface="+mn-ea"/>
                <a:cs typeface="+mn-cs"/>
              </a:rPr>
              <a:t>MRC Vitamin Study Research Group. Prevention of neural tube defects: results of the Medical Research Council Vitamin Study. Lancet 1991;338(8760):131-7.</a:t>
            </a:r>
            <a:endParaRPr lang="en-US" dirty="0">
              <a:latin typeface="Arial" pitchFamily="34" charset="0"/>
              <a:ea typeface="ＭＳ Ｐゴシック" pitchFamily="34" charset="-128"/>
              <a:cs typeface="Arial" pitchFamily="34" charset="0"/>
            </a:endParaRPr>
          </a:p>
        </p:txBody>
      </p:sp>
      <p:sp>
        <p:nvSpPr>
          <p:cNvPr id="62469" name="Slide Number Placeholder 3"/>
          <p:cNvSpPr txBox="1">
            <a:spLocks noGrp="1"/>
          </p:cNvSpPr>
          <p:nvPr/>
        </p:nvSpPr>
        <p:spPr bwMode="auto">
          <a:xfrm>
            <a:off x="3970938" y="8829675"/>
            <a:ext cx="3037840" cy="465138"/>
          </a:xfrm>
          <a:prstGeom prst="rect">
            <a:avLst/>
          </a:prstGeom>
          <a:noFill/>
          <a:ln w="9525">
            <a:noFill/>
            <a:miter lim="800000"/>
            <a:headEnd/>
            <a:tailEnd/>
          </a:ln>
        </p:spPr>
        <p:txBody>
          <a:bodyPr lIns="92446" tIns="46223" rIns="92446" bIns="46223" anchor="b"/>
          <a:lstStyle/>
          <a:p>
            <a:pPr marL="0" marR="0" lvl="0" indent="0" algn="r" defTabSz="923925" rtl="0" eaLnBrk="1" fontAlgn="auto" latinLnBrk="0" hangingPunct="1">
              <a:lnSpc>
                <a:spcPct val="100000"/>
              </a:lnSpc>
              <a:spcBef>
                <a:spcPts val="0"/>
              </a:spcBef>
              <a:spcAft>
                <a:spcPts val="0"/>
              </a:spcAft>
              <a:buClrTx/>
              <a:buSzTx/>
              <a:buFontTx/>
              <a:buNone/>
              <a:tabLst/>
              <a:defRPr/>
            </a:pPr>
            <a:fld id="{1E1DC5D3-1BF0-416A-B2CA-EA17A19DBD1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392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33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aseline="0"/>
            </a:lvl1pPr>
          </a:lstStyle>
          <a:p>
            <a:r>
              <a:rPr lang="en-US" dirty="0"/>
              <a:t>Capitalize First Letter Of Words In Your Title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2662" y="5750012"/>
            <a:ext cx="2595423" cy="627794"/>
          </a:xfrm>
          <a:prstGeom prst="rect">
            <a:avLst/>
          </a:prstGeom>
        </p:spPr>
        <p:txBody>
          <a:bodyPr/>
          <a:lstStyle/>
          <a:p>
            <a:r>
              <a:rPr lang="en-US" dirty="0"/>
              <a:t>YOUR NAME</a:t>
            </a:r>
          </a:p>
          <a:p>
            <a:r>
              <a:rPr lang="en-US" dirty="0"/>
              <a:t>Your Title</a:t>
            </a:r>
          </a:p>
          <a:p>
            <a:r>
              <a:rPr lang="en-US" dirty="0"/>
              <a:t>Day Month Year</a:t>
            </a:r>
          </a:p>
        </p:txBody>
      </p:sp>
      <p:cxnSp>
        <p:nvCxnSpPr>
          <p:cNvPr id="7" name="Straight Connector 6">
            <a:extLst>
              <a:ext uri="{FF2B5EF4-FFF2-40B4-BE49-F238E27FC236}">
                <a16:creationId xmlns:a16="http://schemas.microsoft.com/office/drawing/2014/main" id="{633A1533-6D47-414C-8199-21091A380F1B}"/>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396974-0BFF-428F-9070-ED61D9784C9F}"/>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33B79F1-ABE8-4422-A156-5A495B744815}"/>
              </a:ext>
            </a:extLst>
          </p:cNvPr>
          <p:cNvPicPr>
            <a:picLocks noChangeAspect="1"/>
          </p:cNvPicPr>
          <p:nvPr userDrawn="1"/>
        </p:nvPicPr>
        <p:blipFill>
          <a:blip r:embed="rId2"/>
          <a:stretch>
            <a:fillRect/>
          </a:stretch>
        </p:blipFill>
        <p:spPr>
          <a:xfrm>
            <a:off x="0" y="0"/>
            <a:ext cx="9276036" cy="102701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8576" y="4380612"/>
            <a:ext cx="3849624" cy="2340864"/>
          </a:xfrm>
          <a:prstGeom prst="rect">
            <a:avLst/>
          </a:prstGeom>
        </p:spPr>
      </p:pic>
    </p:spTree>
    <p:extLst>
      <p:ext uri="{BB962C8B-B14F-4D97-AF65-F5344CB8AC3E}">
        <p14:creationId xmlns:p14="http://schemas.microsoft.com/office/powerpoint/2010/main" val="2584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aseline="0"/>
            </a:lvl1pPr>
          </a:lstStyle>
          <a:p>
            <a:r>
              <a:rPr lang="en-US" dirty="0"/>
              <a:t>Capitalize First Letter Of Words In Your Title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2662" y="5750012"/>
            <a:ext cx="2595423" cy="627794"/>
          </a:xfrm>
          <a:prstGeom prst="rect">
            <a:avLst/>
          </a:prstGeom>
        </p:spPr>
        <p:txBody>
          <a:bodyPr/>
          <a:lstStyle/>
          <a:p>
            <a:r>
              <a:rPr lang="en-US" dirty="0"/>
              <a:t>YOUR NAME</a:t>
            </a:r>
          </a:p>
          <a:p>
            <a:r>
              <a:rPr lang="en-US" dirty="0"/>
              <a:t>Your Title</a:t>
            </a:r>
          </a:p>
          <a:p>
            <a:r>
              <a:rPr lang="en-US" dirty="0"/>
              <a:t>Day Month Year</a:t>
            </a:r>
          </a:p>
        </p:txBody>
      </p:sp>
      <p:cxnSp>
        <p:nvCxnSpPr>
          <p:cNvPr id="7" name="Straight Connector 6">
            <a:extLst>
              <a:ext uri="{FF2B5EF4-FFF2-40B4-BE49-F238E27FC236}">
                <a16:creationId xmlns:a16="http://schemas.microsoft.com/office/drawing/2014/main" id="{633A1533-6D47-414C-8199-21091A380F1B}"/>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396974-0BFF-428F-9070-ED61D9784C9F}"/>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33B79F1-ABE8-4422-A156-5A495B744815}"/>
              </a:ext>
            </a:extLst>
          </p:cNvPr>
          <p:cNvPicPr>
            <a:picLocks noChangeAspect="1"/>
          </p:cNvPicPr>
          <p:nvPr userDrawn="1"/>
        </p:nvPicPr>
        <p:blipFill>
          <a:blip r:embed="rId2"/>
          <a:stretch>
            <a:fillRect/>
          </a:stretch>
        </p:blipFill>
        <p:spPr>
          <a:xfrm>
            <a:off x="0" y="0"/>
            <a:ext cx="9276036" cy="1027010"/>
          </a:xfrm>
          <a:prstGeom prst="rect">
            <a:avLst/>
          </a:prstGeom>
        </p:spPr>
      </p:pic>
    </p:spTree>
    <p:extLst>
      <p:ext uri="{BB962C8B-B14F-4D97-AF65-F5344CB8AC3E}">
        <p14:creationId xmlns:p14="http://schemas.microsoft.com/office/powerpoint/2010/main" val="42625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idx="1"/>
          </p:nvPr>
        </p:nvSpPr>
        <p:spPr>
          <a:xfrm>
            <a:off x="638289" y="2085785"/>
            <a:ext cx="7886700" cy="41832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375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2DCB740-6776-4EE9-99FD-96D592FA5A23}" type="datetime1">
              <a:rPr lang="en-US" smtClean="0"/>
              <a:t>8/10/2023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4455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sz="half" idx="1"/>
          </p:nvPr>
        </p:nvSpPr>
        <p:spPr>
          <a:xfrm>
            <a:off x="6286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144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20504"/>
            <a:ext cx="7886700" cy="1325563"/>
          </a:xfrm>
        </p:spPr>
        <p:txBody>
          <a:bodyPr/>
          <a:lstStyle/>
          <a:p>
            <a:r>
              <a:rPr lang="en-US" dirty="0"/>
              <a:t>Put the one thought of this slide here in two lines if needed</a:t>
            </a:r>
          </a:p>
        </p:txBody>
      </p:sp>
      <p:sp>
        <p:nvSpPr>
          <p:cNvPr id="3" name="Text Placeholder 2"/>
          <p:cNvSpPr>
            <a:spLocks noGrp="1"/>
          </p:cNvSpPr>
          <p:nvPr>
            <p:ph type="body" idx="1" hasCustomPrompt="1"/>
          </p:nvPr>
        </p:nvSpPr>
        <p:spPr>
          <a:xfrm>
            <a:off x="629842" y="1936541"/>
            <a:ext cx="3868340"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629842" y="2760453"/>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936541"/>
            <a:ext cx="3887391" cy="823912"/>
          </a:xfrm>
        </p:spPr>
        <p:txBody>
          <a:bodyPr anchor="b">
            <a:normAutofit/>
          </a:bodyPr>
          <a:lstStyle>
            <a:lvl1pPr marL="0" indent="0">
              <a:buNone/>
              <a:defRPr lang="en-US" sz="2800" b="1"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Tx/>
              <a:buFont typeface="Arial" panose="020B0604020202020204" pitchFamily="34" charset="0"/>
              <a:buNone/>
            </a:pPr>
            <a:r>
              <a:rPr lang="en-US" dirty="0"/>
              <a:t>Edit master text styles</a:t>
            </a:r>
          </a:p>
        </p:txBody>
      </p:sp>
      <p:sp>
        <p:nvSpPr>
          <p:cNvPr id="6" name="Content Placeholder 5"/>
          <p:cNvSpPr>
            <a:spLocks noGrp="1"/>
          </p:cNvSpPr>
          <p:nvPr>
            <p:ph sz="quarter" idx="4" hasCustomPrompt="1"/>
          </p:nvPr>
        </p:nvSpPr>
        <p:spPr>
          <a:xfrm>
            <a:off x="4629150" y="2760453"/>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760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55660E0-FA77-4473-A859-74127B089143}" type="datetime1">
              <a:rPr lang="en-US" smtClean="0"/>
              <a:t>8/10/2023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8098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188D7B8-9F07-4899-827D-5F3CFDDEB574}" type="datetime1">
              <a:rPr lang="en-US" smtClean="0"/>
              <a:t>8/10/2023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0504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6315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26335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5197C5C-1CD1-417D-A89C-14747F5222C7}" type="datetime1">
              <a:rPr lang="en-US" smtClean="0"/>
              <a:t>8/10/2023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7223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72532"/>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7273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359EFBB-CFA1-4AA8-9123-F0B52DBD84FE}" type="datetime1">
              <a:rPr lang="en-US" smtClean="0"/>
              <a:t>8/10/2023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055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2" name="Rectangle 1"/>
          <p:cNvSpPr/>
          <p:nvPr/>
        </p:nvSpPr>
        <p:spPr>
          <a:xfrm>
            <a:off x="0" y="0"/>
            <a:ext cx="9144000" cy="2590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pic>
        <p:nvPicPr>
          <p:cNvPr id="9" name="Picture 3" descr="C:\Users\duhstin\Desktop\Dropbox\!Projects\Clients\FFI\2-26\Power Point\powerpoint-slide-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V="1">
            <a:off x="1" y="0"/>
            <a:ext cx="9144000" cy="74615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hasCustomPrompt="1"/>
          </p:nvPr>
        </p:nvSpPr>
        <p:spPr>
          <a:xfrm>
            <a:off x="457200" y="5791200"/>
            <a:ext cx="2286000" cy="838200"/>
          </a:xfrm>
        </p:spPr>
        <p:txBody>
          <a:bodyPr>
            <a:normAutofit/>
          </a:bodyPr>
          <a:lstStyle>
            <a:lvl1pPr marL="0" indent="0">
              <a:buClr>
                <a:schemeClr val="accent4"/>
              </a:buClr>
              <a:buFontTx/>
              <a:buNone/>
              <a:defRPr sz="1600" b="1">
                <a:solidFill>
                  <a:srgbClr val="004484"/>
                </a:solidFill>
                <a:latin typeface="+mj-lt"/>
                <a:ea typeface="Open Sans Semibold" panose="020B0706030804020204" pitchFamily="34" charset="0"/>
                <a:cs typeface="Open Sans Semibold" panose="020B0706030804020204" pitchFamily="34" charset="0"/>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dirty="0"/>
              <a:t>Presenter Name</a:t>
            </a:r>
          </a:p>
          <a:p>
            <a:pPr lvl="0"/>
            <a:r>
              <a:rPr lang="en-US" dirty="0"/>
              <a:t>Presenter Title</a:t>
            </a:r>
          </a:p>
        </p:txBody>
      </p:sp>
      <p:sp>
        <p:nvSpPr>
          <p:cNvPr id="12" name="Content Placeholder 2"/>
          <p:cNvSpPr>
            <a:spLocks noGrp="1"/>
          </p:cNvSpPr>
          <p:nvPr>
            <p:ph idx="11" hasCustomPrompt="1"/>
          </p:nvPr>
        </p:nvSpPr>
        <p:spPr>
          <a:xfrm>
            <a:off x="6400800" y="5791200"/>
            <a:ext cx="2286000" cy="685800"/>
          </a:xfrm>
        </p:spPr>
        <p:txBody>
          <a:bodyPr>
            <a:normAutofit/>
          </a:bodyPr>
          <a:lstStyle>
            <a:lvl1pPr marL="0" indent="0" algn="r">
              <a:buClr>
                <a:schemeClr val="accent4"/>
              </a:buClr>
              <a:buFontTx/>
              <a:buNone/>
              <a:defRPr sz="1600" b="1">
                <a:solidFill>
                  <a:srgbClr val="004484"/>
                </a:solidFill>
                <a:latin typeface="+mj-lt"/>
                <a:ea typeface="Open Sans Semibold" panose="020B0706030804020204" pitchFamily="34" charset="0"/>
                <a:cs typeface="Open Sans Semibold" panose="020B0706030804020204" pitchFamily="34" charset="0"/>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dirty="0"/>
              <a:t>Date</a:t>
            </a:r>
          </a:p>
        </p:txBody>
      </p:sp>
      <p:sp>
        <p:nvSpPr>
          <p:cNvPr id="13" name="Content Placeholder 2"/>
          <p:cNvSpPr>
            <a:spLocks noGrp="1"/>
          </p:cNvSpPr>
          <p:nvPr>
            <p:ph idx="12" hasCustomPrompt="1"/>
          </p:nvPr>
        </p:nvSpPr>
        <p:spPr>
          <a:xfrm>
            <a:off x="0" y="2743200"/>
            <a:ext cx="9144000" cy="533400"/>
          </a:xfrm>
        </p:spPr>
        <p:txBody>
          <a:bodyPr>
            <a:noAutofit/>
          </a:bodyPr>
          <a:lstStyle>
            <a:lvl1pPr marL="0" indent="0" algn="ctr">
              <a:buClr>
                <a:schemeClr val="accent4"/>
              </a:buClr>
              <a:buFontTx/>
              <a:buNone/>
              <a:defRPr sz="4400" b="1" baseline="0">
                <a:solidFill>
                  <a:srgbClr val="004484"/>
                </a:solidFill>
                <a:latin typeface="+mj-lt"/>
                <a:ea typeface="Open Sans Semibold" panose="020B0706030804020204" pitchFamily="34" charset="0"/>
                <a:cs typeface="Open Sans Semibold" panose="020B0706030804020204" pitchFamily="34" charset="0"/>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dirty="0"/>
              <a:t>Presentation Title</a:t>
            </a:r>
          </a:p>
        </p:txBody>
      </p:sp>
    </p:spTree>
    <p:extLst>
      <p:ext uri="{BB962C8B-B14F-4D97-AF65-F5344CB8AC3E}">
        <p14:creationId xmlns:p14="http://schemas.microsoft.com/office/powerpoint/2010/main" val="151453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idx="1"/>
          </p:nvPr>
        </p:nvSpPr>
        <p:spPr>
          <a:xfrm>
            <a:off x="638289" y="2085785"/>
            <a:ext cx="7886700" cy="41832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90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2DCB740-6776-4EE9-99FD-96D592FA5A23}" type="datetime1">
              <a:rPr lang="en-US" smtClean="0"/>
              <a:t>8/10/2023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3154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sz="half" idx="1"/>
          </p:nvPr>
        </p:nvSpPr>
        <p:spPr>
          <a:xfrm>
            <a:off x="6286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86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20504"/>
            <a:ext cx="7886700" cy="1325563"/>
          </a:xfrm>
        </p:spPr>
        <p:txBody>
          <a:bodyPr/>
          <a:lstStyle/>
          <a:p>
            <a:r>
              <a:rPr lang="en-US" dirty="0"/>
              <a:t>Put the one thought of this slide here in two lines if needed</a:t>
            </a:r>
          </a:p>
        </p:txBody>
      </p:sp>
      <p:sp>
        <p:nvSpPr>
          <p:cNvPr id="3" name="Text Placeholder 2"/>
          <p:cNvSpPr>
            <a:spLocks noGrp="1"/>
          </p:cNvSpPr>
          <p:nvPr>
            <p:ph type="body" idx="1" hasCustomPrompt="1"/>
          </p:nvPr>
        </p:nvSpPr>
        <p:spPr>
          <a:xfrm>
            <a:off x="629842" y="1936541"/>
            <a:ext cx="3868340"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629842" y="2760453"/>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936541"/>
            <a:ext cx="3887391" cy="823912"/>
          </a:xfrm>
        </p:spPr>
        <p:txBody>
          <a:bodyPr anchor="b">
            <a:normAutofit/>
          </a:bodyPr>
          <a:lstStyle>
            <a:lvl1pPr marL="0" indent="0">
              <a:buNone/>
              <a:defRPr lang="en-US" sz="2800" b="1"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Tx/>
              <a:buFont typeface="Arial" panose="020B0604020202020204" pitchFamily="34" charset="0"/>
              <a:buNone/>
            </a:pPr>
            <a:r>
              <a:rPr lang="en-US" dirty="0"/>
              <a:t>Edit master text styles</a:t>
            </a:r>
          </a:p>
        </p:txBody>
      </p:sp>
      <p:sp>
        <p:nvSpPr>
          <p:cNvPr id="6" name="Content Placeholder 5"/>
          <p:cNvSpPr>
            <a:spLocks noGrp="1"/>
          </p:cNvSpPr>
          <p:nvPr>
            <p:ph sz="quarter" idx="4" hasCustomPrompt="1"/>
          </p:nvPr>
        </p:nvSpPr>
        <p:spPr>
          <a:xfrm>
            <a:off x="4629150" y="2760453"/>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374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55660E0-FA77-4473-A859-74127B089143}" type="datetime1">
              <a:rPr lang="en-US" smtClean="0"/>
              <a:t>8/10/2023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3426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188D7B8-9F07-4899-827D-5F3CFDDEB574}" type="datetime1">
              <a:rPr lang="en-US" smtClean="0"/>
              <a:t>8/10/2023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6780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6315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26335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5197C5C-1CD1-417D-A89C-14747F5222C7}" type="datetime1">
              <a:rPr lang="en-US" smtClean="0"/>
              <a:t>8/10/2023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6988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72532"/>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7273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359EFBB-CFA1-4AA8-9123-F0B52DBD84FE}" type="datetime1">
              <a:rPr lang="en-US" smtClean="0"/>
              <a:t>8/10/2023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6371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8289" y="760222"/>
            <a:ext cx="7886700" cy="1325563"/>
          </a:xfrm>
          <a:prstGeom prst="rect">
            <a:avLst/>
          </a:prstGeom>
        </p:spPr>
        <p:txBody>
          <a:bodyPr vert="horz" lIns="91440" tIns="45720" rIns="91440" bIns="45720" rtlCol="0" anchor="ctr">
            <a:normAutofit/>
          </a:bodyPr>
          <a:lstStyle/>
          <a:p>
            <a:r>
              <a:rPr lang="en-US" dirty="0"/>
              <a:t>Put the one thought of this slide here in two lines if needed</a:t>
            </a:r>
          </a:p>
        </p:txBody>
      </p:sp>
      <p:sp>
        <p:nvSpPr>
          <p:cNvPr id="3" name="Text Placeholder 2"/>
          <p:cNvSpPr>
            <a:spLocks noGrp="1"/>
          </p:cNvSpPr>
          <p:nvPr>
            <p:ph type="body" idx="1"/>
          </p:nvPr>
        </p:nvSpPr>
        <p:spPr>
          <a:xfrm>
            <a:off x="626076" y="2187575"/>
            <a:ext cx="7886700" cy="4351338"/>
          </a:xfrm>
          <a:prstGeom prst="rect">
            <a:avLst/>
          </a:prstGeom>
        </p:spPr>
        <p:txBody>
          <a:bodyPr vert="horz" lIns="91440" tIns="45720" rIns="91440" bIns="45720" rtlCol="0">
            <a:normAutofit/>
          </a:bodyPr>
          <a:lstStyle/>
          <a:p>
            <a:pPr lvl="0"/>
            <a:r>
              <a:rPr lang="en-US" dirty="0"/>
              <a:t>Sub point of your main point; do not repeat 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C504709-D387-4919-A61C-9D5D8E0359F4}"/>
              </a:ext>
            </a:extLst>
          </p:cNvPr>
          <p:cNvPicPr>
            <a:picLocks noChangeAspect="1"/>
          </p:cNvPicPr>
          <p:nvPr userDrawn="1"/>
        </p:nvPicPr>
        <p:blipFill>
          <a:blip r:embed="rId11"/>
          <a:stretch>
            <a:fillRect/>
          </a:stretch>
        </p:blipFill>
        <p:spPr>
          <a:xfrm flipH="1">
            <a:off x="-57839" y="-22034"/>
            <a:ext cx="9278957" cy="1042416"/>
          </a:xfrm>
          <a:prstGeom prst="rect">
            <a:avLst/>
          </a:prstGeom>
        </p:spPr>
      </p:pic>
      <p:pic>
        <p:nvPicPr>
          <p:cNvPr id="9" name="Picture 8"/>
          <p:cNvPicPr>
            <a:picLocks noChangeAspect="1"/>
          </p:cNvPicPr>
          <p:nvPr userDrawn="1"/>
        </p:nvPicPr>
        <p:blipFill rotWithShape="1">
          <a:blip r:embed="rId12">
            <a:extLst>
              <a:ext uri="{28A0092B-C50C-407E-A947-70E740481C1C}">
                <a14:useLocalDpi xmlns:a14="http://schemas.microsoft.com/office/drawing/2010/main" val="0"/>
              </a:ext>
            </a:extLst>
          </a:blip>
          <a:srcRect r="88187"/>
          <a:stretch/>
        </p:blipFill>
        <p:spPr>
          <a:xfrm>
            <a:off x="8600303" y="19137"/>
            <a:ext cx="543697" cy="647855"/>
          </a:xfrm>
          <a:prstGeom prst="rect">
            <a:avLst/>
          </a:prstGeom>
        </p:spPr>
      </p:pic>
    </p:spTree>
    <p:extLst>
      <p:ext uri="{BB962C8B-B14F-4D97-AF65-F5344CB8AC3E}">
        <p14:creationId xmlns:p14="http://schemas.microsoft.com/office/powerpoint/2010/main" val="34175482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sldNum="0" hdr="0" ftr="0" dt="0"/>
  <p:txStyles>
    <p:titleStyle>
      <a:lvl1pPr algn="l" defTabSz="914400" rtl="0" eaLnBrk="1" latinLnBrk="0" hangingPunct="1">
        <a:lnSpc>
          <a:spcPct val="90000"/>
        </a:lnSpc>
        <a:spcBef>
          <a:spcPct val="0"/>
        </a:spcBef>
        <a:buNone/>
        <a:defRPr sz="4400" b="1"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48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8A75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484"/>
        </a:buClr>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8289" y="760222"/>
            <a:ext cx="7886700" cy="1325563"/>
          </a:xfrm>
          <a:prstGeom prst="rect">
            <a:avLst/>
          </a:prstGeom>
        </p:spPr>
        <p:txBody>
          <a:bodyPr vert="horz" lIns="91440" tIns="45720" rIns="91440" bIns="45720" rtlCol="0" anchor="ctr">
            <a:normAutofit/>
          </a:bodyPr>
          <a:lstStyle/>
          <a:p>
            <a:r>
              <a:rPr lang="en-US" dirty="0"/>
              <a:t>Put the one thought of this slide here in two lines if needed</a:t>
            </a:r>
          </a:p>
        </p:txBody>
      </p:sp>
      <p:sp>
        <p:nvSpPr>
          <p:cNvPr id="3" name="Text Placeholder 2"/>
          <p:cNvSpPr>
            <a:spLocks noGrp="1"/>
          </p:cNvSpPr>
          <p:nvPr>
            <p:ph type="body" idx="1"/>
          </p:nvPr>
        </p:nvSpPr>
        <p:spPr>
          <a:xfrm>
            <a:off x="626076" y="2187575"/>
            <a:ext cx="7886700" cy="4351338"/>
          </a:xfrm>
          <a:prstGeom prst="rect">
            <a:avLst/>
          </a:prstGeom>
        </p:spPr>
        <p:txBody>
          <a:bodyPr vert="horz" lIns="91440" tIns="45720" rIns="91440" bIns="45720" rtlCol="0">
            <a:normAutofit/>
          </a:bodyPr>
          <a:lstStyle/>
          <a:p>
            <a:pPr lvl="0"/>
            <a:r>
              <a:rPr lang="en-US" dirty="0"/>
              <a:t>Sub point of your main point; do not repeat 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C504709-D387-4919-A61C-9D5D8E0359F4}"/>
              </a:ext>
            </a:extLst>
          </p:cNvPr>
          <p:cNvPicPr>
            <a:picLocks noChangeAspect="1"/>
          </p:cNvPicPr>
          <p:nvPr userDrawn="1"/>
        </p:nvPicPr>
        <p:blipFill>
          <a:blip r:embed="rId12"/>
          <a:stretch>
            <a:fillRect/>
          </a:stretch>
        </p:blipFill>
        <p:spPr>
          <a:xfrm flipH="1">
            <a:off x="-57839" y="-22034"/>
            <a:ext cx="9278957" cy="1042416"/>
          </a:xfrm>
          <a:prstGeom prst="rect">
            <a:avLst/>
          </a:prstGeom>
        </p:spPr>
      </p:pic>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r="88187"/>
          <a:stretch/>
        </p:blipFill>
        <p:spPr>
          <a:xfrm>
            <a:off x="8600303" y="19137"/>
            <a:ext cx="543697" cy="647855"/>
          </a:xfrm>
          <a:prstGeom prst="rect">
            <a:avLst/>
          </a:prstGeom>
        </p:spPr>
      </p:pic>
    </p:spTree>
    <p:extLst>
      <p:ext uri="{BB962C8B-B14F-4D97-AF65-F5344CB8AC3E}">
        <p14:creationId xmlns:p14="http://schemas.microsoft.com/office/powerpoint/2010/main" val="9699441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hf sldNum="0" hdr="0" ftr="0" dt="0"/>
  <p:txStyles>
    <p:titleStyle>
      <a:lvl1pPr algn="l" defTabSz="914400" rtl="0" eaLnBrk="1" latinLnBrk="0" hangingPunct="1">
        <a:lnSpc>
          <a:spcPct val="90000"/>
        </a:lnSpc>
        <a:spcBef>
          <a:spcPct val="0"/>
        </a:spcBef>
        <a:buNone/>
        <a:defRPr sz="4400" b="1"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48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8A75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484"/>
        </a:buClr>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rtificationdata.org/"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finetwork.org/savelive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www.globusmedical.com/patient-education-musculoskeletal-system-conditions/symptoms/anatomy-of-the-spin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s://bwoutreach.com/the-african-birth-collectiv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www.contiki.com/six-two/women-of-india-inspiring-female-revolutio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www.masterclass.com/articles/what-is-corn-flour" TargetMode="External"/><Relationship Id="rId3" Type="http://schemas.openxmlformats.org/officeDocument/2006/relationships/image" Target="../media/image7.jpeg"/><Relationship Id="rId7" Type="http://schemas.openxmlformats.org/officeDocument/2006/relationships/hyperlink" Target="https://morningchores.com/growing-upland-r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thespruceeats.com/whole-wheat-flour-vs-white-flour-2238373" TargetMode="External"/><Relationship Id="rId9" Type="http://schemas.openxmlformats.org/officeDocument/2006/relationships/hyperlink" Target="https://www.fao.org/3/u8480e/u8480e07.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hyperlink" Target="https://vietnamlawmagazine.vn/new-child-law-comes-into-effect-5879.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bdschapters.com/webshop/open-access/wheat-flour-fortification-and-human-health/"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fortificationdat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hyperlink" Target="https://data.unicef.org/resources/women-at-the-heart-of-the-hiv-response-for-childre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www.ffinetwork.org/" TargetMode="Externa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hyperlink" Target="https://fortificationdat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fortificationdata.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circumcisiondecisionmaker.com/wp-content/uploads/2009/06/circumcision-question-mark-figure-8-200a.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www.solomontimes.com/news/the-need-to-do-more-to-protect-our-children/925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hescienceofpregnancy.id.au/"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hyperlink" Target="https://www.youtube.com/watch?v=gMqho2mClHA"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274320" y="1527048"/>
            <a:ext cx="5797296" cy="2048256"/>
          </a:xfrm>
        </p:spPr>
        <p:txBody>
          <a:bodyPr>
            <a:noAutofit/>
          </a:bodyPr>
          <a:lstStyle/>
          <a:p>
            <a:r>
              <a:rPr lang="en-US" sz="4400" dirty="0"/>
              <a:t>Health Impact of Grain Fortification</a:t>
            </a:r>
          </a:p>
        </p:txBody>
      </p:sp>
      <p:sp>
        <p:nvSpPr>
          <p:cNvPr id="16" name="TextBox 15"/>
          <p:cNvSpPr txBox="1"/>
          <p:nvPr/>
        </p:nvSpPr>
        <p:spPr>
          <a:xfrm>
            <a:off x="540834" y="4675777"/>
            <a:ext cx="4031166" cy="1492716"/>
          </a:xfrm>
          <a:prstGeom prst="rect">
            <a:avLst/>
          </a:prstGeom>
          <a:noFill/>
        </p:spPr>
        <p:txBody>
          <a:bodyPr wrap="square" rtlCol="0">
            <a:spAutoFit/>
          </a:bodyPr>
          <a:lstStyle/>
          <a:p>
            <a:pPr>
              <a:spcAft>
                <a:spcPts val="600"/>
              </a:spcAft>
            </a:pPr>
            <a:r>
              <a:rPr lang="en-US" sz="2000" dirty="0"/>
              <a:t>Helena </a:t>
            </a:r>
            <a:r>
              <a:rPr lang="en-US" sz="2000" dirty="0" err="1"/>
              <a:t>Pach</a:t>
            </a:r>
            <a:r>
              <a:rPr lang="es-ES" sz="2000" dirty="0" err="1"/>
              <a:t>ó</a:t>
            </a:r>
            <a:r>
              <a:rPr lang="en-US" sz="2000" dirty="0"/>
              <a:t>n, PhD, MPH</a:t>
            </a:r>
          </a:p>
          <a:p>
            <a:pPr>
              <a:spcAft>
                <a:spcPts val="600"/>
              </a:spcAft>
            </a:pPr>
            <a:r>
              <a:rPr lang="en-US" sz="2000" dirty="0"/>
              <a:t>Research Director</a:t>
            </a:r>
          </a:p>
          <a:p>
            <a:pPr>
              <a:spcAft>
                <a:spcPts val="600"/>
              </a:spcAft>
            </a:pPr>
            <a:r>
              <a:rPr lang="en-US" dirty="0">
                <a:solidFill>
                  <a:schemeClr val="tx1">
                    <a:lumMod val="75000"/>
                    <a:lumOff val="25000"/>
                  </a:schemeClr>
                </a:solidFill>
              </a:rPr>
              <a:t>AFFORD Brown Bag Seminar</a:t>
            </a:r>
          </a:p>
          <a:p>
            <a:pPr>
              <a:spcAft>
                <a:spcPts val="600"/>
              </a:spcAft>
            </a:pPr>
            <a:r>
              <a:rPr lang="en-US" dirty="0">
                <a:solidFill>
                  <a:schemeClr val="tx1">
                    <a:lumMod val="75000"/>
                    <a:lumOff val="25000"/>
                  </a:schemeClr>
                </a:solidFill>
              </a:rPr>
              <a:t>11 August 2023</a:t>
            </a:r>
          </a:p>
        </p:txBody>
      </p:sp>
      <p:pic>
        <p:nvPicPr>
          <p:cNvPr id="6" name="Picture 5">
            <a:extLst>
              <a:ext uri="{FF2B5EF4-FFF2-40B4-BE49-F238E27FC236}">
                <a16:creationId xmlns:a16="http://schemas.microsoft.com/office/drawing/2014/main" id="{39883F95-F531-B39D-A7DE-CCD1581CA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477" y="1836465"/>
            <a:ext cx="1888873" cy="2299581"/>
          </a:xfrm>
          <a:prstGeom prst="rect">
            <a:avLst/>
          </a:prstGeom>
        </p:spPr>
      </p:pic>
    </p:spTree>
    <p:extLst>
      <p:ext uri="{BB962C8B-B14F-4D97-AF65-F5344CB8AC3E}">
        <p14:creationId xmlns:p14="http://schemas.microsoft.com/office/powerpoint/2010/main" val="150891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DC1B4-E2E1-43A9-83F4-030CB9214DBE}"/>
              </a:ext>
            </a:extLst>
          </p:cNvPr>
          <p:cNvSpPr>
            <a:spLocks noGrp="1"/>
          </p:cNvSpPr>
          <p:nvPr>
            <p:ph type="title"/>
          </p:nvPr>
        </p:nvSpPr>
        <p:spPr>
          <a:xfrm>
            <a:off x="144558" y="869342"/>
            <a:ext cx="8854884" cy="994172"/>
          </a:xfrm>
        </p:spPr>
        <p:txBody>
          <a:bodyPr>
            <a:normAutofit fontScale="90000"/>
          </a:bodyPr>
          <a:lstStyle/>
          <a:p>
            <a:r>
              <a:rPr lang="en-US" sz="3600" dirty="0"/>
              <a:t>Countries with mandatory grain fortification &amp; folic acid in standards, by World Bank group</a:t>
            </a:r>
          </a:p>
        </p:txBody>
      </p:sp>
      <p:sp>
        <p:nvSpPr>
          <p:cNvPr id="2" name="TextBox 1">
            <a:extLst>
              <a:ext uri="{FF2B5EF4-FFF2-40B4-BE49-F238E27FC236}">
                <a16:creationId xmlns:a16="http://schemas.microsoft.com/office/drawing/2014/main" id="{43247CCB-05A4-358B-FA01-CED8F9DDD970}"/>
              </a:ext>
            </a:extLst>
          </p:cNvPr>
          <p:cNvSpPr txBox="1"/>
          <p:nvPr/>
        </p:nvSpPr>
        <p:spPr>
          <a:xfrm>
            <a:off x="2362200" y="6489700"/>
            <a:ext cx="6781800" cy="369332"/>
          </a:xfrm>
          <a:prstGeom prst="rect">
            <a:avLst/>
          </a:prstGeom>
          <a:noFill/>
        </p:spPr>
        <p:txBody>
          <a:bodyPr wrap="square" rtlCol="0">
            <a:spAutoFit/>
          </a:bodyPr>
          <a:lstStyle/>
          <a:p>
            <a:pPr algn="r"/>
            <a:r>
              <a:rPr lang="en-US" dirty="0"/>
              <a:t>Global Fortification Data Exchange:  </a:t>
            </a:r>
            <a:r>
              <a:rPr lang="en-US" dirty="0">
                <a:hlinkClick r:id="rId3"/>
              </a:rPr>
              <a:t>www.FortificationData.org</a:t>
            </a:r>
            <a:r>
              <a:rPr lang="en-US" dirty="0"/>
              <a:t> </a:t>
            </a:r>
          </a:p>
        </p:txBody>
      </p:sp>
      <p:graphicFrame>
        <p:nvGraphicFramePr>
          <p:cNvPr id="7" name="Table 5">
            <a:extLst>
              <a:ext uri="{FF2B5EF4-FFF2-40B4-BE49-F238E27FC236}">
                <a16:creationId xmlns:a16="http://schemas.microsoft.com/office/drawing/2014/main" id="{3CB54540-8B3A-C456-3D3A-408B6BDC8842}"/>
              </a:ext>
            </a:extLst>
          </p:cNvPr>
          <p:cNvGraphicFramePr>
            <a:graphicFrameLocks noGrp="1"/>
          </p:cNvGraphicFramePr>
          <p:nvPr>
            <p:extLst>
              <p:ext uri="{D42A27DB-BD31-4B8C-83A1-F6EECF244321}">
                <p14:modId xmlns:p14="http://schemas.microsoft.com/office/powerpoint/2010/main" val="3885911003"/>
              </p:ext>
            </p:extLst>
          </p:nvPr>
        </p:nvGraphicFramePr>
        <p:xfrm>
          <a:off x="152400" y="2132198"/>
          <a:ext cx="8869680" cy="1524000"/>
        </p:xfrm>
        <a:graphic>
          <a:graphicData uri="http://schemas.openxmlformats.org/drawingml/2006/table">
            <a:tbl>
              <a:tblPr firstRow="1" bandRow="1">
                <a:tableStyleId>{5A111915-BE36-4E01-A7E5-04B1672EAD32}</a:tableStyleId>
              </a:tblPr>
              <a:tblGrid>
                <a:gridCol w="2059172">
                  <a:extLst>
                    <a:ext uri="{9D8B030D-6E8A-4147-A177-3AD203B41FA5}">
                      <a16:colId xmlns:a16="http://schemas.microsoft.com/office/drawing/2014/main" val="1693968336"/>
                    </a:ext>
                  </a:extLst>
                </a:gridCol>
                <a:gridCol w="1041991">
                  <a:extLst>
                    <a:ext uri="{9D8B030D-6E8A-4147-A177-3AD203B41FA5}">
                      <a16:colId xmlns:a16="http://schemas.microsoft.com/office/drawing/2014/main" val="4282790583"/>
                    </a:ext>
                  </a:extLst>
                </a:gridCol>
                <a:gridCol w="1339702">
                  <a:extLst>
                    <a:ext uri="{9D8B030D-6E8A-4147-A177-3AD203B41FA5}">
                      <a16:colId xmlns:a16="http://schemas.microsoft.com/office/drawing/2014/main" val="2716758419"/>
                    </a:ext>
                  </a:extLst>
                </a:gridCol>
                <a:gridCol w="1690577">
                  <a:extLst>
                    <a:ext uri="{9D8B030D-6E8A-4147-A177-3AD203B41FA5}">
                      <a16:colId xmlns:a16="http://schemas.microsoft.com/office/drawing/2014/main" val="315385707"/>
                    </a:ext>
                  </a:extLst>
                </a:gridCol>
                <a:gridCol w="1729858">
                  <a:extLst>
                    <a:ext uri="{9D8B030D-6E8A-4147-A177-3AD203B41FA5}">
                      <a16:colId xmlns:a16="http://schemas.microsoft.com/office/drawing/2014/main" val="3623899577"/>
                    </a:ext>
                  </a:extLst>
                </a:gridCol>
                <a:gridCol w="1008380">
                  <a:extLst>
                    <a:ext uri="{9D8B030D-6E8A-4147-A177-3AD203B41FA5}">
                      <a16:colId xmlns:a16="http://schemas.microsoft.com/office/drawing/2014/main" val="1439322025"/>
                    </a:ext>
                  </a:extLst>
                </a:gridCol>
              </a:tblGrid>
              <a:tr h="370840">
                <a:tc>
                  <a:txBody>
                    <a:bodyPr/>
                    <a:lstStyle/>
                    <a:p>
                      <a:r>
                        <a:rPr lang="en-US" sz="2200" dirty="0">
                          <a:solidFill>
                            <a:schemeClr val="bg1"/>
                          </a:solidFill>
                        </a:rPr>
                        <a:t>Countries</a:t>
                      </a:r>
                    </a:p>
                  </a:txBody>
                  <a:tcPr/>
                </a:tc>
                <a:tc>
                  <a:txBody>
                    <a:bodyPr/>
                    <a:lstStyle/>
                    <a:p>
                      <a:r>
                        <a:rPr lang="en-US" sz="2200" dirty="0">
                          <a:solidFill>
                            <a:schemeClr val="bg1"/>
                          </a:solidFill>
                        </a:rPr>
                        <a:t>Low income</a:t>
                      </a:r>
                    </a:p>
                  </a:txBody>
                  <a:tcPr/>
                </a:tc>
                <a:tc>
                  <a:txBody>
                    <a:bodyPr/>
                    <a:lstStyle/>
                    <a:p>
                      <a:r>
                        <a:rPr lang="en-US" sz="2200" dirty="0">
                          <a:solidFill>
                            <a:schemeClr val="bg1"/>
                          </a:solidFill>
                        </a:rPr>
                        <a:t>Lower-middle income</a:t>
                      </a:r>
                    </a:p>
                  </a:txBody>
                  <a:tcPr/>
                </a:tc>
                <a:tc>
                  <a:txBody>
                    <a:bodyPr/>
                    <a:lstStyle/>
                    <a:p>
                      <a:r>
                        <a:rPr lang="en-US" sz="2200" dirty="0">
                          <a:solidFill>
                            <a:schemeClr val="bg1"/>
                          </a:solidFill>
                        </a:rPr>
                        <a:t>Upper-middle income</a:t>
                      </a:r>
                    </a:p>
                  </a:txBody>
                  <a:tcPr/>
                </a:tc>
                <a:tc>
                  <a:txBody>
                    <a:bodyPr/>
                    <a:lstStyle/>
                    <a:p>
                      <a:r>
                        <a:rPr lang="en-US" sz="2200" dirty="0">
                          <a:solidFill>
                            <a:schemeClr val="bg1"/>
                          </a:solidFill>
                        </a:rPr>
                        <a:t>High income</a:t>
                      </a:r>
                    </a:p>
                  </a:txBody>
                  <a:tcPr/>
                </a:tc>
                <a:tc>
                  <a:txBody>
                    <a:bodyPr/>
                    <a:lstStyle/>
                    <a:p>
                      <a:r>
                        <a:rPr lang="en-US" sz="2200" dirty="0">
                          <a:solidFill>
                            <a:schemeClr val="bg1"/>
                          </a:solidFill>
                        </a:rPr>
                        <a:t>Total</a:t>
                      </a:r>
                    </a:p>
                  </a:txBody>
                  <a:tcPr/>
                </a:tc>
                <a:extLst>
                  <a:ext uri="{0D108BD9-81ED-4DB2-BD59-A6C34878D82A}">
                    <a16:rowId xmlns:a16="http://schemas.microsoft.com/office/drawing/2014/main" val="661963195"/>
                  </a:ext>
                </a:extLst>
              </a:tr>
              <a:tr h="370840">
                <a:tc>
                  <a:txBody>
                    <a:bodyPr/>
                    <a:lstStyle/>
                    <a:p>
                      <a:r>
                        <a:rPr lang="en-US" sz="2200" dirty="0"/>
                        <a:t>All</a:t>
                      </a:r>
                    </a:p>
                  </a:txBody>
                  <a:tcPr/>
                </a:tc>
                <a:tc>
                  <a:txBody>
                    <a:bodyPr/>
                    <a:lstStyle/>
                    <a:p>
                      <a:pPr algn="r"/>
                      <a:r>
                        <a:rPr lang="en-US" sz="2200" dirty="0"/>
                        <a:t>19</a:t>
                      </a:r>
                    </a:p>
                  </a:txBody>
                  <a:tcPr/>
                </a:tc>
                <a:tc>
                  <a:txBody>
                    <a:bodyPr/>
                    <a:lstStyle/>
                    <a:p>
                      <a:pPr algn="r"/>
                      <a:r>
                        <a:rPr lang="en-US" sz="2200" dirty="0"/>
                        <a:t>22</a:t>
                      </a:r>
                    </a:p>
                  </a:txBody>
                  <a:tcPr/>
                </a:tc>
                <a:tc>
                  <a:txBody>
                    <a:bodyPr/>
                    <a:lstStyle/>
                    <a:p>
                      <a:pPr algn="r"/>
                      <a:r>
                        <a:rPr lang="en-US" sz="2200" dirty="0"/>
                        <a:t>19</a:t>
                      </a:r>
                    </a:p>
                  </a:txBody>
                  <a:tcPr/>
                </a:tc>
                <a:tc>
                  <a:txBody>
                    <a:bodyPr/>
                    <a:lstStyle/>
                    <a:p>
                      <a:pPr algn="r"/>
                      <a:r>
                        <a:rPr lang="en-US" sz="2200" dirty="0"/>
                        <a:t>9</a:t>
                      </a:r>
                    </a:p>
                  </a:txBody>
                  <a:tcPr/>
                </a:tc>
                <a:tc>
                  <a:txBody>
                    <a:bodyPr/>
                    <a:lstStyle/>
                    <a:p>
                      <a:pPr algn="r"/>
                      <a:r>
                        <a:rPr lang="en-US" sz="2200" dirty="0"/>
                        <a:t>69</a:t>
                      </a:r>
                    </a:p>
                  </a:txBody>
                  <a:tcPr/>
                </a:tc>
                <a:extLst>
                  <a:ext uri="{0D108BD9-81ED-4DB2-BD59-A6C34878D82A}">
                    <a16:rowId xmlns:a16="http://schemas.microsoft.com/office/drawing/2014/main" val="608481832"/>
                  </a:ext>
                </a:extLst>
              </a:tr>
            </a:tbl>
          </a:graphicData>
        </a:graphic>
      </p:graphicFrame>
    </p:spTree>
    <p:extLst>
      <p:ext uri="{BB962C8B-B14F-4D97-AF65-F5344CB8AC3E}">
        <p14:creationId xmlns:p14="http://schemas.microsoft.com/office/powerpoint/2010/main" val="366568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F453FF7-04DC-BEA5-9091-83B66414767C}"/>
              </a:ext>
            </a:extLst>
          </p:cNvPr>
          <p:cNvGraphicFramePr>
            <a:graphicFrameLocks noGrp="1"/>
          </p:cNvGraphicFramePr>
          <p:nvPr>
            <p:extLst>
              <p:ext uri="{D42A27DB-BD31-4B8C-83A1-F6EECF244321}">
                <p14:modId xmlns:p14="http://schemas.microsoft.com/office/powerpoint/2010/main" val="3484982795"/>
              </p:ext>
            </p:extLst>
          </p:nvPr>
        </p:nvGraphicFramePr>
        <p:xfrm>
          <a:off x="152400" y="2132198"/>
          <a:ext cx="8869680" cy="4297680"/>
        </p:xfrm>
        <a:graphic>
          <a:graphicData uri="http://schemas.openxmlformats.org/drawingml/2006/table">
            <a:tbl>
              <a:tblPr firstRow="1" bandRow="1">
                <a:tableStyleId>{5A111915-BE36-4E01-A7E5-04B1672EAD32}</a:tableStyleId>
              </a:tblPr>
              <a:tblGrid>
                <a:gridCol w="2059172">
                  <a:extLst>
                    <a:ext uri="{9D8B030D-6E8A-4147-A177-3AD203B41FA5}">
                      <a16:colId xmlns:a16="http://schemas.microsoft.com/office/drawing/2014/main" val="1693968336"/>
                    </a:ext>
                  </a:extLst>
                </a:gridCol>
                <a:gridCol w="1041991">
                  <a:extLst>
                    <a:ext uri="{9D8B030D-6E8A-4147-A177-3AD203B41FA5}">
                      <a16:colId xmlns:a16="http://schemas.microsoft.com/office/drawing/2014/main" val="4282790583"/>
                    </a:ext>
                  </a:extLst>
                </a:gridCol>
                <a:gridCol w="1339702">
                  <a:extLst>
                    <a:ext uri="{9D8B030D-6E8A-4147-A177-3AD203B41FA5}">
                      <a16:colId xmlns:a16="http://schemas.microsoft.com/office/drawing/2014/main" val="2716758419"/>
                    </a:ext>
                  </a:extLst>
                </a:gridCol>
                <a:gridCol w="1690577">
                  <a:extLst>
                    <a:ext uri="{9D8B030D-6E8A-4147-A177-3AD203B41FA5}">
                      <a16:colId xmlns:a16="http://schemas.microsoft.com/office/drawing/2014/main" val="315385707"/>
                    </a:ext>
                  </a:extLst>
                </a:gridCol>
                <a:gridCol w="1729858">
                  <a:extLst>
                    <a:ext uri="{9D8B030D-6E8A-4147-A177-3AD203B41FA5}">
                      <a16:colId xmlns:a16="http://schemas.microsoft.com/office/drawing/2014/main" val="3623899577"/>
                    </a:ext>
                  </a:extLst>
                </a:gridCol>
                <a:gridCol w="1008380">
                  <a:extLst>
                    <a:ext uri="{9D8B030D-6E8A-4147-A177-3AD203B41FA5}">
                      <a16:colId xmlns:a16="http://schemas.microsoft.com/office/drawing/2014/main" val="1439322025"/>
                    </a:ext>
                  </a:extLst>
                </a:gridCol>
              </a:tblGrid>
              <a:tr h="370840">
                <a:tc>
                  <a:txBody>
                    <a:bodyPr/>
                    <a:lstStyle/>
                    <a:p>
                      <a:r>
                        <a:rPr lang="en-US" sz="2200" dirty="0">
                          <a:solidFill>
                            <a:schemeClr val="bg1"/>
                          </a:solidFill>
                        </a:rPr>
                        <a:t>Countries</a:t>
                      </a:r>
                    </a:p>
                  </a:txBody>
                  <a:tcPr/>
                </a:tc>
                <a:tc>
                  <a:txBody>
                    <a:bodyPr/>
                    <a:lstStyle/>
                    <a:p>
                      <a:r>
                        <a:rPr lang="en-US" sz="2200" dirty="0">
                          <a:solidFill>
                            <a:schemeClr val="bg1"/>
                          </a:solidFill>
                        </a:rPr>
                        <a:t>Low income</a:t>
                      </a:r>
                    </a:p>
                  </a:txBody>
                  <a:tcPr/>
                </a:tc>
                <a:tc>
                  <a:txBody>
                    <a:bodyPr/>
                    <a:lstStyle/>
                    <a:p>
                      <a:r>
                        <a:rPr lang="en-US" sz="2200" dirty="0">
                          <a:solidFill>
                            <a:schemeClr val="bg1"/>
                          </a:solidFill>
                        </a:rPr>
                        <a:t>Lower-middle income</a:t>
                      </a:r>
                    </a:p>
                  </a:txBody>
                  <a:tcPr/>
                </a:tc>
                <a:tc>
                  <a:txBody>
                    <a:bodyPr/>
                    <a:lstStyle/>
                    <a:p>
                      <a:r>
                        <a:rPr lang="en-US" sz="2200" dirty="0">
                          <a:solidFill>
                            <a:schemeClr val="bg1"/>
                          </a:solidFill>
                        </a:rPr>
                        <a:t>Upper-middle income</a:t>
                      </a:r>
                    </a:p>
                  </a:txBody>
                  <a:tcPr/>
                </a:tc>
                <a:tc>
                  <a:txBody>
                    <a:bodyPr/>
                    <a:lstStyle/>
                    <a:p>
                      <a:r>
                        <a:rPr lang="en-US" sz="2200" dirty="0">
                          <a:solidFill>
                            <a:schemeClr val="bg1"/>
                          </a:solidFill>
                        </a:rPr>
                        <a:t>High income</a:t>
                      </a:r>
                    </a:p>
                  </a:txBody>
                  <a:tcPr/>
                </a:tc>
                <a:tc>
                  <a:txBody>
                    <a:bodyPr/>
                    <a:lstStyle/>
                    <a:p>
                      <a:r>
                        <a:rPr lang="en-US" sz="2200" dirty="0">
                          <a:solidFill>
                            <a:schemeClr val="bg1"/>
                          </a:solidFill>
                        </a:rPr>
                        <a:t>Total</a:t>
                      </a:r>
                    </a:p>
                  </a:txBody>
                  <a:tcPr/>
                </a:tc>
                <a:extLst>
                  <a:ext uri="{0D108BD9-81ED-4DB2-BD59-A6C34878D82A}">
                    <a16:rowId xmlns:a16="http://schemas.microsoft.com/office/drawing/2014/main" val="661963195"/>
                  </a:ext>
                </a:extLst>
              </a:tr>
              <a:tr h="370840">
                <a:tc>
                  <a:txBody>
                    <a:bodyPr/>
                    <a:lstStyle/>
                    <a:p>
                      <a:r>
                        <a:rPr lang="en-US" sz="2200" dirty="0"/>
                        <a:t>All</a:t>
                      </a:r>
                    </a:p>
                  </a:txBody>
                  <a:tcPr/>
                </a:tc>
                <a:tc>
                  <a:txBody>
                    <a:bodyPr/>
                    <a:lstStyle/>
                    <a:p>
                      <a:pPr algn="r"/>
                      <a:r>
                        <a:rPr lang="en-US" sz="2200" dirty="0"/>
                        <a:t>19</a:t>
                      </a:r>
                    </a:p>
                  </a:txBody>
                  <a:tcPr/>
                </a:tc>
                <a:tc>
                  <a:txBody>
                    <a:bodyPr/>
                    <a:lstStyle/>
                    <a:p>
                      <a:pPr algn="r"/>
                      <a:r>
                        <a:rPr lang="en-US" sz="2200" dirty="0"/>
                        <a:t>22</a:t>
                      </a:r>
                    </a:p>
                  </a:txBody>
                  <a:tcPr/>
                </a:tc>
                <a:tc>
                  <a:txBody>
                    <a:bodyPr/>
                    <a:lstStyle/>
                    <a:p>
                      <a:pPr algn="r"/>
                      <a:r>
                        <a:rPr lang="en-US" sz="2200" dirty="0"/>
                        <a:t>19</a:t>
                      </a:r>
                    </a:p>
                  </a:txBody>
                  <a:tcPr/>
                </a:tc>
                <a:tc>
                  <a:txBody>
                    <a:bodyPr/>
                    <a:lstStyle/>
                    <a:p>
                      <a:pPr algn="r"/>
                      <a:r>
                        <a:rPr lang="en-US" sz="2200" dirty="0"/>
                        <a:t>9</a:t>
                      </a:r>
                    </a:p>
                  </a:txBody>
                  <a:tcPr/>
                </a:tc>
                <a:tc>
                  <a:txBody>
                    <a:bodyPr/>
                    <a:lstStyle/>
                    <a:p>
                      <a:pPr algn="r"/>
                      <a:r>
                        <a:rPr lang="en-US" sz="2200" dirty="0"/>
                        <a:t>69</a:t>
                      </a:r>
                    </a:p>
                  </a:txBody>
                  <a:tcPr/>
                </a:tc>
                <a:extLst>
                  <a:ext uri="{0D108BD9-81ED-4DB2-BD59-A6C34878D82A}">
                    <a16:rowId xmlns:a16="http://schemas.microsoft.com/office/drawing/2014/main" val="608481832"/>
                  </a:ext>
                </a:extLst>
              </a:tr>
              <a:tr h="370840">
                <a:tc>
                  <a:txBody>
                    <a:bodyPr/>
                    <a:lstStyle/>
                    <a:p>
                      <a:r>
                        <a:rPr lang="en-US" sz="2200" dirty="0"/>
                        <a:t>With neural tube defect data pre- and post-fortification</a:t>
                      </a:r>
                    </a:p>
                  </a:txBody>
                  <a:tcPr/>
                </a:tc>
                <a:tc>
                  <a:txBody>
                    <a:bodyPr/>
                    <a:lstStyle/>
                    <a:p>
                      <a:pPr algn="r"/>
                      <a:r>
                        <a:rPr lang="en-US" sz="2200" dirty="0"/>
                        <a:t>0</a:t>
                      </a:r>
                    </a:p>
                  </a:txBody>
                  <a:tcPr/>
                </a:tc>
                <a:tc>
                  <a:txBody>
                    <a:bodyPr/>
                    <a:lstStyle/>
                    <a:p>
                      <a:pPr algn="r"/>
                      <a:r>
                        <a:rPr lang="en-US" sz="2200" dirty="0"/>
                        <a:t>0</a:t>
                      </a:r>
                    </a:p>
                  </a:txBody>
                  <a:tcPr/>
                </a:tc>
                <a:tc>
                  <a:txBody>
                    <a:bodyPr/>
                    <a:lstStyle/>
                    <a:p>
                      <a:pPr algn="r"/>
                      <a:r>
                        <a:rPr lang="en-US" sz="2200" dirty="0"/>
                        <a:t>7</a:t>
                      </a:r>
                    </a:p>
                    <a:p>
                      <a:pPr algn="r"/>
                      <a:r>
                        <a:rPr lang="en-US" sz="2200" dirty="0"/>
                        <a:t>Argentina</a:t>
                      </a:r>
                    </a:p>
                    <a:p>
                      <a:pPr algn="r"/>
                      <a:r>
                        <a:rPr lang="en-US" sz="2200" dirty="0"/>
                        <a:t>Brazil</a:t>
                      </a:r>
                    </a:p>
                    <a:p>
                      <a:pPr algn="r"/>
                      <a:r>
                        <a:rPr lang="en-US" sz="2200" dirty="0"/>
                        <a:t>Costa Rica</a:t>
                      </a:r>
                    </a:p>
                    <a:p>
                      <a:pPr algn="r"/>
                      <a:r>
                        <a:rPr lang="en-US" sz="2200" dirty="0"/>
                        <a:t>Iran</a:t>
                      </a:r>
                    </a:p>
                    <a:p>
                      <a:pPr algn="r"/>
                      <a:r>
                        <a:rPr lang="en-US" sz="2200" dirty="0"/>
                        <a:t>Jordan</a:t>
                      </a:r>
                    </a:p>
                    <a:p>
                      <a:pPr algn="r"/>
                      <a:r>
                        <a:rPr lang="en-US" sz="2200" dirty="0"/>
                        <a:t>Peru</a:t>
                      </a:r>
                    </a:p>
                    <a:p>
                      <a:pPr algn="r"/>
                      <a:r>
                        <a:rPr lang="en-US" sz="2200" dirty="0"/>
                        <a:t>South Africa</a:t>
                      </a:r>
                    </a:p>
                  </a:txBody>
                  <a:tcPr/>
                </a:tc>
                <a:tc>
                  <a:txBody>
                    <a:bodyPr/>
                    <a:lstStyle/>
                    <a:p>
                      <a:pPr algn="r"/>
                      <a:r>
                        <a:rPr lang="en-US" sz="2200" dirty="0"/>
                        <a:t>6</a:t>
                      </a:r>
                    </a:p>
                    <a:p>
                      <a:pPr algn="r"/>
                      <a:r>
                        <a:rPr lang="en-US" sz="2200" dirty="0"/>
                        <a:t>Australia</a:t>
                      </a:r>
                    </a:p>
                    <a:p>
                      <a:pPr algn="r"/>
                      <a:r>
                        <a:rPr lang="en-US" sz="2200" dirty="0"/>
                        <a:t>Canada </a:t>
                      </a:r>
                    </a:p>
                    <a:p>
                      <a:pPr algn="r"/>
                      <a:r>
                        <a:rPr lang="en-US" sz="2200" dirty="0"/>
                        <a:t>Chile</a:t>
                      </a:r>
                    </a:p>
                    <a:p>
                      <a:pPr algn="r"/>
                      <a:r>
                        <a:rPr lang="en-US" sz="2200" dirty="0"/>
                        <a:t>Oman</a:t>
                      </a:r>
                    </a:p>
                    <a:p>
                      <a:pPr algn="r"/>
                      <a:r>
                        <a:rPr lang="en-US" sz="2200" dirty="0"/>
                        <a:t>Saudi Arabia</a:t>
                      </a:r>
                    </a:p>
                    <a:p>
                      <a:pPr algn="r"/>
                      <a:r>
                        <a:rPr lang="en-US" sz="2200" dirty="0"/>
                        <a:t>USA</a:t>
                      </a:r>
                    </a:p>
                  </a:txBody>
                  <a:tcPr/>
                </a:tc>
                <a:tc>
                  <a:txBody>
                    <a:bodyPr/>
                    <a:lstStyle/>
                    <a:p>
                      <a:pPr algn="r"/>
                      <a:r>
                        <a:rPr lang="en-US" sz="2200" dirty="0"/>
                        <a:t>13</a:t>
                      </a:r>
                    </a:p>
                  </a:txBody>
                  <a:tcPr/>
                </a:tc>
                <a:extLst>
                  <a:ext uri="{0D108BD9-81ED-4DB2-BD59-A6C34878D82A}">
                    <a16:rowId xmlns:a16="http://schemas.microsoft.com/office/drawing/2014/main" val="3641934051"/>
                  </a:ext>
                </a:extLst>
              </a:tr>
            </a:tbl>
          </a:graphicData>
        </a:graphic>
      </p:graphicFrame>
      <p:sp>
        <p:nvSpPr>
          <p:cNvPr id="6" name="Title 1">
            <a:extLst>
              <a:ext uri="{FF2B5EF4-FFF2-40B4-BE49-F238E27FC236}">
                <a16:creationId xmlns:a16="http://schemas.microsoft.com/office/drawing/2014/main" id="{154DC1B4-E2E1-43A9-83F4-030CB9214DBE}"/>
              </a:ext>
            </a:extLst>
          </p:cNvPr>
          <p:cNvSpPr>
            <a:spLocks noGrp="1"/>
          </p:cNvSpPr>
          <p:nvPr>
            <p:ph type="title"/>
          </p:nvPr>
        </p:nvSpPr>
        <p:spPr>
          <a:xfrm>
            <a:off x="144558" y="869342"/>
            <a:ext cx="8854884" cy="994172"/>
          </a:xfrm>
        </p:spPr>
        <p:txBody>
          <a:bodyPr>
            <a:normAutofit fontScale="90000"/>
          </a:bodyPr>
          <a:lstStyle/>
          <a:p>
            <a:r>
              <a:rPr lang="en-US" sz="3600" dirty="0"/>
              <a:t>Countries with mandatory grain fortification &amp; folic acid in standards, by World Bank group</a:t>
            </a:r>
          </a:p>
        </p:txBody>
      </p:sp>
      <p:sp>
        <p:nvSpPr>
          <p:cNvPr id="2" name="TextBox 1">
            <a:extLst>
              <a:ext uri="{FF2B5EF4-FFF2-40B4-BE49-F238E27FC236}">
                <a16:creationId xmlns:a16="http://schemas.microsoft.com/office/drawing/2014/main" id="{43247CCB-05A4-358B-FA01-CED8F9DDD970}"/>
              </a:ext>
            </a:extLst>
          </p:cNvPr>
          <p:cNvSpPr txBox="1"/>
          <p:nvPr/>
        </p:nvSpPr>
        <p:spPr>
          <a:xfrm>
            <a:off x="2362200" y="6489700"/>
            <a:ext cx="6781800" cy="369332"/>
          </a:xfrm>
          <a:prstGeom prst="rect">
            <a:avLst/>
          </a:prstGeom>
          <a:noFill/>
        </p:spPr>
        <p:txBody>
          <a:bodyPr wrap="square" rtlCol="0">
            <a:spAutoFit/>
          </a:bodyPr>
          <a:lstStyle/>
          <a:p>
            <a:pPr algn="r"/>
            <a:r>
              <a:rPr lang="en-US" dirty="0"/>
              <a:t>FFI:  </a:t>
            </a:r>
            <a:r>
              <a:rPr lang="en-US" dirty="0">
                <a:hlinkClick r:id="rId3"/>
              </a:rPr>
              <a:t>https://www.ffinetwork.org/savelives</a:t>
            </a:r>
            <a:r>
              <a:rPr lang="en-US" dirty="0"/>
              <a:t> </a:t>
            </a:r>
          </a:p>
        </p:txBody>
      </p:sp>
      <p:sp>
        <p:nvSpPr>
          <p:cNvPr id="4" name="TextBox 3">
            <a:extLst>
              <a:ext uri="{FF2B5EF4-FFF2-40B4-BE49-F238E27FC236}">
                <a16:creationId xmlns:a16="http://schemas.microsoft.com/office/drawing/2014/main" id="{67A02666-AFB6-04C3-DA73-10803F5F3470}"/>
              </a:ext>
            </a:extLst>
          </p:cNvPr>
          <p:cNvSpPr txBox="1"/>
          <p:nvPr/>
        </p:nvSpPr>
        <p:spPr>
          <a:xfrm>
            <a:off x="0" y="6507126"/>
            <a:ext cx="1850065" cy="369332"/>
          </a:xfrm>
          <a:prstGeom prst="rect">
            <a:avLst/>
          </a:prstGeom>
          <a:noFill/>
        </p:spPr>
        <p:txBody>
          <a:bodyPr wrap="square" rtlCol="0">
            <a:spAutoFit/>
          </a:bodyPr>
          <a:lstStyle/>
          <a:p>
            <a:r>
              <a:rPr lang="en-US" dirty="0"/>
              <a:t>n=41 studies</a:t>
            </a:r>
          </a:p>
        </p:txBody>
      </p:sp>
    </p:spTree>
    <p:extLst>
      <p:ext uri="{BB962C8B-B14F-4D97-AF65-F5344CB8AC3E}">
        <p14:creationId xmlns:p14="http://schemas.microsoft.com/office/powerpoint/2010/main" val="388200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0BDFA-B29D-51C1-A425-70E271B928DB}"/>
              </a:ext>
            </a:extLst>
          </p:cNvPr>
          <p:cNvSpPr>
            <a:spLocks noGrp="1"/>
          </p:cNvSpPr>
          <p:nvPr>
            <p:ph type="title"/>
          </p:nvPr>
        </p:nvSpPr>
        <p:spPr/>
        <p:txBody>
          <a:bodyPr>
            <a:noAutofit/>
          </a:bodyPr>
          <a:lstStyle/>
          <a:p>
            <a:r>
              <a:rPr lang="en-US" sz="3600" dirty="0"/>
              <a:t>Fortification with folic acid </a:t>
            </a:r>
            <a:r>
              <a:rPr lang="en-US" sz="3600" dirty="0">
                <a:solidFill>
                  <a:srgbClr val="B8A75A"/>
                </a:solidFill>
              </a:rPr>
              <a:t>reduces</a:t>
            </a:r>
            <a:r>
              <a:rPr lang="en-US" sz="3600" dirty="0"/>
              <a:t> the risk of neural tube defects: Costa Rica</a:t>
            </a:r>
            <a:br>
              <a:rPr lang="en-US" sz="3600" dirty="0"/>
            </a:br>
            <a:endParaRPr lang="en-US" sz="3600" dirty="0"/>
          </a:p>
        </p:txBody>
      </p:sp>
      <p:sp>
        <p:nvSpPr>
          <p:cNvPr id="7" name="TextBox 6">
            <a:extLst>
              <a:ext uri="{FF2B5EF4-FFF2-40B4-BE49-F238E27FC236}">
                <a16:creationId xmlns:a16="http://schemas.microsoft.com/office/drawing/2014/main" id="{F2FE7324-0AA2-F7AB-DD67-DF600AFB9DDA}"/>
              </a:ext>
            </a:extLst>
          </p:cNvPr>
          <p:cNvSpPr txBox="1"/>
          <p:nvPr/>
        </p:nvSpPr>
        <p:spPr>
          <a:xfrm>
            <a:off x="5140266" y="6496936"/>
            <a:ext cx="3877143" cy="369332"/>
          </a:xfrm>
          <a:prstGeom prst="rect">
            <a:avLst/>
          </a:prstGeom>
          <a:noFill/>
        </p:spPr>
        <p:txBody>
          <a:bodyPr wrap="square" rtlCol="0">
            <a:spAutoFit/>
          </a:bodyPr>
          <a:lstStyle/>
          <a:p>
            <a:pPr algn="r"/>
            <a:r>
              <a:rPr lang="en-US" dirty="0" err="1"/>
              <a:t>Tacsan</a:t>
            </a:r>
            <a:r>
              <a:rPr lang="en-US" dirty="0"/>
              <a:t> Chen 2004</a:t>
            </a:r>
          </a:p>
        </p:txBody>
      </p:sp>
      <p:pic>
        <p:nvPicPr>
          <p:cNvPr id="11" name="Picture 10">
            <a:extLst>
              <a:ext uri="{FF2B5EF4-FFF2-40B4-BE49-F238E27FC236}">
                <a16:creationId xmlns:a16="http://schemas.microsoft.com/office/drawing/2014/main" id="{EC8BAB64-FB09-D4B0-1CCB-B1B95485332B}"/>
              </a:ext>
            </a:extLst>
          </p:cNvPr>
          <p:cNvPicPr>
            <a:picLocks noChangeAspect="1"/>
          </p:cNvPicPr>
          <p:nvPr/>
        </p:nvPicPr>
        <p:blipFill>
          <a:blip r:embed="rId3"/>
          <a:stretch>
            <a:fillRect/>
          </a:stretch>
        </p:blipFill>
        <p:spPr>
          <a:xfrm>
            <a:off x="638289" y="1739727"/>
            <a:ext cx="8379120" cy="4675563"/>
          </a:xfrm>
          <a:prstGeom prst="rect">
            <a:avLst/>
          </a:prstGeom>
        </p:spPr>
      </p:pic>
    </p:spTree>
    <p:extLst>
      <p:ext uri="{BB962C8B-B14F-4D97-AF65-F5344CB8AC3E}">
        <p14:creationId xmlns:p14="http://schemas.microsoft.com/office/powerpoint/2010/main" val="213389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FF02-A2E5-20E6-E90B-F7F0EA352CFA}"/>
              </a:ext>
            </a:extLst>
          </p:cNvPr>
          <p:cNvSpPr>
            <a:spLocks noGrp="1"/>
          </p:cNvSpPr>
          <p:nvPr>
            <p:ph type="title"/>
          </p:nvPr>
        </p:nvSpPr>
        <p:spPr/>
        <p:txBody>
          <a:bodyPr>
            <a:noAutofit/>
          </a:bodyPr>
          <a:lstStyle/>
          <a:p>
            <a:r>
              <a:rPr lang="en-US" sz="3600" dirty="0"/>
              <a:t>Fortification with folic acid </a:t>
            </a:r>
            <a:r>
              <a:rPr lang="en-US" sz="3600" dirty="0">
                <a:solidFill>
                  <a:srgbClr val="B8A75A"/>
                </a:solidFill>
              </a:rPr>
              <a:t>reduces</a:t>
            </a:r>
            <a:r>
              <a:rPr lang="en-US" sz="3600" dirty="0"/>
              <a:t> the risk of neural tube defects: Canada </a:t>
            </a:r>
          </a:p>
        </p:txBody>
      </p:sp>
      <p:sp>
        <p:nvSpPr>
          <p:cNvPr id="5" name="TextBox 4">
            <a:extLst>
              <a:ext uri="{FF2B5EF4-FFF2-40B4-BE49-F238E27FC236}">
                <a16:creationId xmlns:a16="http://schemas.microsoft.com/office/drawing/2014/main" id="{B972FC15-6113-3A69-D1F4-14F86A50D20D}"/>
              </a:ext>
            </a:extLst>
          </p:cNvPr>
          <p:cNvSpPr txBox="1"/>
          <p:nvPr/>
        </p:nvSpPr>
        <p:spPr>
          <a:xfrm>
            <a:off x="5140266" y="6496936"/>
            <a:ext cx="3877143" cy="369332"/>
          </a:xfrm>
          <a:prstGeom prst="rect">
            <a:avLst/>
          </a:prstGeom>
          <a:noFill/>
        </p:spPr>
        <p:txBody>
          <a:bodyPr wrap="square" rtlCol="0">
            <a:spAutoFit/>
          </a:bodyPr>
          <a:lstStyle/>
          <a:p>
            <a:pPr algn="r"/>
            <a:r>
              <a:rPr lang="en-US" dirty="0"/>
              <a:t>De </a:t>
            </a:r>
            <a:r>
              <a:rPr lang="en-US" dirty="0" err="1"/>
              <a:t>Wals</a:t>
            </a:r>
            <a:r>
              <a:rPr lang="en-US" dirty="0"/>
              <a:t> 2007</a:t>
            </a:r>
          </a:p>
        </p:txBody>
      </p:sp>
      <p:pic>
        <p:nvPicPr>
          <p:cNvPr id="7" name="Picture 6">
            <a:extLst>
              <a:ext uri="{FF2B5EF4-FFF2-40B4-BE49-F238E27FC236}">
                <a16:creationId xmlns:a16="http://schemas.microsoft.com/office/drawing/2014/main" id="{E9122FE4-D3E5-C02D-A9E9-3750C3A21DBD}"/>
              </a:ext>
            </a:extLst>
          </p:cNvPr>
          <p:cNvPicPr>
            <a:picLocks noChangeAspect="1"/>
          </p:cNvPicPr>
          <p:nvPr/>
        </p:nvPicPr>
        <p:blipFill rotWithShape="1">
          <a:blip r:embed="rId3"/>
          <a:srcRect l="807"/>
          <a:stretch/>
        </p:blipFill>
        <p:spPr>
          <a:xfrm>
            <a:off x="638289" y="2133632"/>
            <a:ext cx="8037878" cy="4392682"/>
          </a:xfrm>
          <a:prstGeom prst="rect">
            <a:avLst/>
          </a:prstGeom>
        </p:spPr>
      </p:pic>
    </p:spTree>
    <p:extLst>
      <p:ext uri="{BB962C8B-B14F-4D97-AF65-F5344CB8AC3E}">
        <p14:creationId xmlns:p14="http://schemas.microsoft.com/office/powerpoint/2010/main" val="359726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9C6F-E8CC-B600-0971-75A5CD0AF8F7}"/>
              </a:ext>
            </a:extLst>
          </p:cNvPr>
          <p:cNvSpPr>
            <a:spLocks noGrp="1"/>
          </p:cNvSpPr>
          <p:nvPr>
            <p:ph type="title"/>
          </p:nvPr>
        </p:nvSpPr>
        <p:spPr/>
        <p:txBody>
          <a:bodyPr>
            <a:noAutofit/>
          </a:bodyPr>
          <a:lstStyle/>
          <a:p>
            <a:r>
              <a:rPr lang="en-US" sz="3600" dirty="0"/>
              <a:t>Fortification with folic acid </a:t>
            </a:r>
            <a:r>
              <a:rPr lang="en-US" sz="3600" dirty="0">
                <a:solidFill>
                  <a:srgbClr val="B8A75A"/>
                </a:solidFill>
              </a:rPr>
              <a:t>reduces</a:t>
            </a:r>
            <a:r>
              <a:rPr lang="en-US" sz="3600" dirty="0"/>
              <a:t> the risk of neural tube defects: Jordan </a:t>
            </a:r>
          </a:p>
        </p:txBody>
      </p:sp>
      <p:sp>
        <p:nvSpPr>
          <p:cNvPr id="5" name="TextBox 4">
            <a:extLst>
              <a:ext uri="{FF2B5EF4-FFF2-40B4-BE49-F238E27FC236}">
                <a16:creationId xmlns:a16="http://schemas.microsoft.com/office/drawing/2014/main" id="{89D46DD8-EEE8-169C-91EC-045B6DC9F7B1}"/>
              </a:ext>
            </a:extLst>
          </p:cNvPr>
          <p:cNvSpPr txBox="1"/>
          <p:nvPr/>
        </p:nvSpPr>
        <p:spPr>
          <a:xfrm>
            <a:off x="5140266" y="6496936"/>
            <a:ext cx="3877143" cy="369332"/>
          </a:xfrm>
          <a:prstGeom prst="rect">
            <a:avLst/>
          </a:prstGeom>
          <a:noFill/>
        </p:spPr>
        <p:txBody>
          <a:bodyPr wrap="square" rtlCol="0">
            <a:spAutoFit/>
          </a:bodyPr>
          <a:lstStyle/>
          <a:p>
            <a:pPr algn="r"/>
            <a:r>
              <a:rPr lang="en-US" dirty="0" err="1"/>
              <a:t>Amarin</a:t>
            </a:r>
            <a:r>
              <a:rPr lang="en-US" dirty="0"/>
              <a:t> 2010</a:t>
            </a:r>
          </a:p>
        </p:txBody>
      </p:sp>
      <p:pic>
        <p:nvPicPr>
          <p:cNvPr id="7" name="Picture 6">
            <a:extLst>
              <a:ext uri="{FF2B5EF4-FFF2-40B4-BE49-F238E27FC236}">
                <a16:creationId xmlns:a16="http://schemas.microsoft.com/office/drawing/2014/main" id="{4DAEFA97-82FD-57C1-9F5E-EA5BF3E46D61}"/>
              </a:ext>
            </a:extLst>
          </p:cNvPr>
          <p:cNvPicPr>
            <a:picLocks noChangeAspect="1"/>
          </p:cNvPicPr>
          <p:nvPr/>
        </p:nvPicPr>
        <p:blipFill>
          <a:blip r:embed="rId3"/>
          <a:stretch>
            <a:fillRect/>
          </a:stretch>
        </p:blipFill>
        <p:spPr>
          <a:xfrm>
            <a:off x="106325" y="2553615"/>
            <a:ext cx="9017409" cy="3261451"/>
          </a:xfrm>
          <a:prstGeom prst="rect">
            <a:avLst/>
          </a:prstGeom>
        </p:spPr>
      </p:pic>
    </p:spTree>
    <p:extLst>
      <p:ext uri="{BB962C8B-B14F-4D97-AF65-F5344CB8AC3E}">
        <p14:creationId xmlns:p14="http://schemas.microsoft.com/office/powerpoint/2010/main" val="426171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B9C4-7610-542C-A079-CDE4249F9681}"/>
              </a:ext>
            </a:extLst>
          </p:cNvPr>
          <p:cNvSpPr>
            <a:spLocks noGrp="1"/>
          </p:cNvSpPr>
          <p:nvPr>
            <p:ph type="title"/>
          </p:nvPr>
        </p:nvSpPr>
        <p:spPr>
          <a:noFill/>
        </p:spPr>
        <p:txBody>
          <a:bodyPr>
            <a:noAutofit/>
          </a:bodyPr>
          <a:lstStyle/>
          <a:p>
            <a:r>
              <a:rPr lang="en-US" sz="3600" dirty="0"/>
              <a:t>Spina bifida severity is </a:t>
            </a:r>
            <a:r>
              <a:rPr lang="en-US" sz="3600" dirty="0">
                <a:solidFill>
                  <a:srgbClr val="B8A75A"/>
                </a:solidFill>
              </a:rPr>
              <a:t>decreased</a:t>
            </a:r>
            <a:r>
              <a:rPr lang="en-US" sz="3600" dirty="0"/>
              <a:t> after mandatory fortification with folic acid</a:t>
            </a:r>
          </a:p>
        </p:txBody>
      </p:sp>
      <p:pic>
        <p:nvPicPr>
          <p:cNvPr id="1028" name="Picture 4">
            <a:extLst>
              <a:ext uri="{FF2B5EF4-FFF2-40B4-BE49-F238E27FC236}">
                <a16:creationId xmlns:a16="http://schemas.microsoft.com/office/drawing/2014/main" id="{B9CB0270-5235-DB77-F342-617B616572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49" r="23538"/>
          <a:stretch/>
        </p:blipFill>
        <p:spPr bwMode="auto">
          <a:xfrm>
            <a:off x="638289" y="2095500"/>
            <a:ext cx="2634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F4BC61-A657-CA4F-39A5-6DE8E8FD05F5}"/>
              </a:ext>
            </a:extLst>
          </p:cNvPr>
          <p:cNvSpPr txBox="1"/>
          <p:nvPr/>
        </p:nvSpPr>
        <p:spPr>
          <a:xfrm>
            <a:off x="288758" y="6352674"/>
            <a:ext cx="2021305" cy="369332"/>
          </a:xfrm>
          <a:prstGeom prst="rect">
            <a:avLst/>
          </a:prstGeom>
          <a:noFill/>
        </p:spPr>
        <p:txBody>
          <a:bodyPr wrap="square" rtlCol="0">
            <a:spAutoFit/>
          </a:bodyPr>
          <a:lstStyle/>
          <a:p>
            <a:r>
              <a:rPr lang="en-US" dirty="0">
                <a:hlinkClick r:id="rId4"/>
              </a:rPr>
              <a:t>Image</a:t>
            </a:r>
            <a:endParaRPr lang="en-US" dirty="0"/>
          </a:p>
        </p:txBody>
      </p:sp>
      <p:sp>
        <p:nvSpPr>
          <p:cNvPr id="4" name="TextBox 3">
            <a:extLst>
              <a:ext uri="{FF2B5EF4-FFF2-40B4-BE49-F238E27FC236}">
                <a16:creationId xmlns:a16="http://schemas.microsoft.com/office/drawing/2014/main" id="{D214DFCB-490B-63B2-5573-B01C07CEE61F}"/>
              </a:ext>
            </a:extLst>
          </p:cNvPr>
          <p:cNvSpPr txBox="1"/>
          <p:nvPr/>
        </p:nvSpPr>
        <p:spPr>
          <a:xfrm>
            <a:off x="3721768" y="2550695"/>
            <a:ext cx="5053932" cy="954107"/>
          </a:xfrm>
          <a:prstGeom prst="rect">
            <a:avLst/>
          </a:prstGeom>
          <a:noFill/>
        </p:spPr>
        <p:txBody>
          <a:bodyPr wrap="square" rtlCol="0">
            <a:spAutoFit/>
          </a:bodyPr>
          <a:lstStyle/>
          <a:p>
            <a:pPr algn="ctr"/>
            <a:r>
              <a:rPr lang="en-US" sz="2800" dirty="0">
                <a:solidFill>
                  <a:srgbClr val="B8A75A"/>
                </a:solidFill>
              </a:rPr>
              <a:t>The higher the lesion, the greater the disability and mortality risk</a:t>
            </a:r>
          </a:p>
        </p:txBody>
      </p:sp>
      <p:sp>
        <p:nvSpPr>
          <p:cNvPr id="5" name="TextBox 4">
            <a:extLst>
              <a:ext uri="{FF2B5EF4-FFF2-40B4-BE49-F238E27FC236}">
                <a16:creationId xmlns:a16="http://schemas.microsoft.com/office/drawing/2014/main" id="{FD6FC59C-172E-8573-46C3-2DA8516F488C}"/>
              </a:ext>
            </a:extLst>
          </p:cNvPr>
          <p:cNvSpPr txBox="1"/>
          <p:nvPr/>
        </p:nvSpPr>
        <p:spPr>
          <a:xfrm>
            <a:off x="6978316" y="6497052"/>
            <a:ext cx="2165684" cy="369332"/>
          </a:xfrm>
          <a:prstGeom prst="rect">
            <a:avLst/>
          </a:prstGeom>
          <a:noFill/>
        </p:spPr>
        <p:txBody>
          <a:bodyPr wrap="square" rtlCol="0">
            <a:spAutoFit/>
          </a:bodyPr>
          <a:lstStyle/>
          <a:p>
            <a:pPr algn="r"/>
            <a:r>
              <a:rPr lang="en-US" dirty="0"/>
              <a:t>Mai 2022</a:t>
            </a:r>
          </a:p>
        </p:txBody>
      </p:sp>
      <p:sp>
        <p:nvSpPr>
          <p:cNvPr id="7" name="TextBox 6">
            <a:extLst>
              <a:ext uri="{FF2B5EF4-FFF2-40B4-BE49-F238E27FC236}">
                <a16:creationId xmlns:a16="http://schemas.microsoft.com/office/drawing/2014/main" id="{18E8F02F-7BD0-31D6-2E55-5C71C13C9FCE}"/>
              </a:ext>
            </a:extLst>
          </p:cNvPr>
          <p:cNvSpPr txBox="1"/>
          <p:nvPr/>
        </p:nvSpPr>
        <p:spPr>
          <a:xfrm>
            <a:off x="4187323" y="4083383"/>
            <a:ext cx="4122821" cy="1938992"/>
          </a:xfrm>
          <a:prstGeom prst="rect">
            <a:avLst/>
          </a:prstGeom>
          <a:noFill/>
        </p:spPr>
        <p:txBody>
          <a:bodyPr wrap="square" rtlCol="0">
            <a:spAutoFit/>
          </a:bodyPr>
          <a:lstStyle/>
          <a:p>
            <a:pPr algn="ctr"/>
            <a:r>
              <a:rPr lang="en-US" sz="2400" dirty="0"/>
              <a:t>In the US, higher-level (more severe) spina bifida lesions </a:t>
            </a:r>
            <a:r>
              <a:rPr lang="en-US" sz="2400" b="1" dirty="0"/>
              <a:t>decreased</a:t>
            </a:r>
            <a:r>
              <a:rPr lang="en-US" sz="2400" dirty="0"/>
              <a:t> from 24.6% to 8.8% after mandatory fortification with folic acid</a:t>
            </a:r>
          </a:p>
        </p:txBody>
      </p:sp>
    </p:spTree>
    <p:extLst>
      <p:ext uri="{BB962C8B-B14F-4D97-AF65-F5344CB8AC3E}">
        <p14:creationId xmlns:p14="http://schemas.microsoft.com/office/powerpoint/2010/main" val="12441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2D45-171E-0B9A-9DDA-FF804F121B11}"/>
              </a:ext>
            </a:extLst>
          </p:cNvPr>
          <p:cNvSpPr>
            <a:spLocks noGrp="1"/>
          </p:cNvSpPr>
          <p:nvPr>
            <p:ph type="title"/>
          </p:nvPr>
        </p:nvSpPr>
        <p:spPr/>
        <p:txBody>
          <a:bodyPr>
            <a:noAutofit/>
          </a:bodyPr>
          <a:lstStyle/>
          <a:p>
            <a:r>
              <a:rPr lang="en-US" sz="3200" dirty="0"/>
              <a:t>Fortification with folic acid </a:t>
            </a:r>
            <a:r>
              <a:rPr lang="en-US" sz="3200" dirty="0">
                <a:solidFill>
                  <a:srgbClr val="B8A75A"/>
                </a:solidFill>
              </a:rPr>
              <a:t>reduces</a:t>
            </a:r>
            <a:r>
              <a:rPr lang="en-US" sz="3200" dirty="0"/>
              <a:t> the risk of neural tube defects: meta-analysis</a:t>
            </a:r>
          </a:p>
        </p:txBody>
      </p:sp>
      <p:sp>
        <p:nvSpPr>
          <p:cNvPr id="5" name="TextBox 4">
            <a:extLst>
              <a:ext uri="{FF2B5EF4-FFF2-40B4-BE49-F238E27FC236}">
                <a16:creationId xmlns:a16="http://schemas.microsoft.com/office/drawing/2014/main" id="{0AA4A6D6-8E51-F8B6-6BC8-611A4C5A134E}"/>
              </a:ext>
            </a:extLst>
          </p:cNvPr>
          <p:cNvSpPr txBox="1"/>
          <p:nvPr/>
        </p:nvSpPr>
        <p:spPr>
          <a:xfrm>
            <a:off x="5140266" y="6496936"/>
            <a:ext cx="3877143" cy="369332"/>
          </a:xfrm>
          <a:prstGeom prst="rect">
            <a:avLst/>
          </a:prstGeom>
          <a:noFill/>
        </p:spPr>
        <p:txBody>
          <a:bodyPr wrap="square" rtlCol="0">
            <a:spAutoFit/>
          </a:bodyPr>
          <a:lstStyle/>
          <a:p>
            <a:pPr algn="r"/>
            <a:r>
              <a:rPr lang="en-US" dirty="0"/>
              <a:t>Keats 2019</a:t>
            </a:r>
          </a:p>
        </p:txBody>
      </p:sp>
      <p:sp>
        <p:nvSpPr>
          <p:cNvPr id="7" name="TextBox 6">
            <a:extLst>
              <a:ext uri="{FF2B5EF4-FFF2-40B4-BE49-F238E27FC236}">
                <a16:creationId xmlns:a16="http://schemas.microsoft.com/office/drawing/2014/main" id="{4EDB82C5-51DD-6C72-8B9D-17963F044102}"/>
              </a:ext>
            </a:extLst>
          </p:cNvPr>
          <p:cNvSpPr txBox="1"/>
          <p:nvPr/>
        </p:nvSpPr>
        <p:spPr>
          <a:xfrm>
            <a:off x="-1" y="2404760"/>
            <a:ext cx="9144001" cy="584775"/>
          </a:xfrm>
          <a:prstGeom prst="rect">
            <a:avLst/>
          </a:prstGeom>
          <a:noFill/>
        </p:spPr>
        <p:txBody>
          <a:bodyPr wrap="square" rtlCol="0">
            <a:spAutoFit/>
          </a:bodyPr>
          <a:lstStyle/>
          <a:p>
            <a:pPr algn="ctr"/>
            <a:r>
              <a:rPr lang="en-US" sz="3200" b="1" dirty="0">
                <a:solidFill>
                  <a:srgbClr val="B8A75A"/>
                </a:solidFill>
                <a:latin typeface="+mn-lt"/>
              </a:rPr>
              <a:t>All Neural Tube Defects</a:t>
            </a:r>
          </a:p>
        </p:txBody>
      </p:sp>
      <p:sp>
        <p:nvSpPr>
          <p:cNvPr id="9" name="TextBox 8">
            <a:extLst>
              <a:ext uri="{FF2B5EF4-FFF2-40B4-BE49-F238E27FC236}">
                <a16:creationId xmlns:a16="http://schemas.microsoft.com/office/drawing/2014/main" id="{2D666FBB-AE4D-4612-8E74-93C157E3AA21}"/>
              </a:ext>
            </a:extLst>
          </p:cNvPr>
          <p:cNvSpPr txBox="1"/>
          <p:nvPr/>
        </p:nvSpPr>
        <p:spPr>
          <a:xfrm>
            <a:off x="1448868" y="3267554"/>
            <a:ext cx="6566611" cy="1384995"/>
          </a:xfrm>
          <a:prstGeom prst="rect">
            <a:avLst/>
          </a:prstGeom>
          <a:noFill/>
        </p:spPr>
        <p:txBody>
          <a:bodyPr wrap="square" rtlCol="0">
            <a:spAutoFit/>
          </a:bodyPr>
          <a:lstStyle/>
          <a:p>
            <a:pPr algn="ctr"/>
            <a:r>
              <a:rPr lang="en-US" sz="2800" dirty="0">
                <a:solidFill>
                  <a:srgbClr val="004484"/>
                </a:solidFill>
              </a:rPr>
              <a:t>Odds Ratio:  0.59 (95% CI: 0.49, 0.70)</a:t>
            </a:r>
          </a:p>
          <a:p>
            <a:pPr algn="ctr"/>
            <a:endParaRPr lang="en-US" sz="2800" dirty="0">
              <a:solidFill>
                <a:srgbClr val="004484"/>
              </a:solidFill>
            </a:endParaRPr>
          </a:p>
          <a:p>
            <a:pPr algn="ctr"/>
            <a:r>
              <a:rPr lang="en-US" sz="2800" dirty="0">
                <a:solidFill>
                  <a:srgbClr val="004484"/>
                </a:solidFill>
              </a:rPr>
              <a:t>n=19,816,008 births (reported in 8 studies)</a:t>
            </a:r>
          </a:p>
        </p:txBody>
      </p:sp>
      <p:sp>
        <p:nvSpPr>
          <p:cNvPr id="11" name="TextBox 10">
            <a:extLst>
              <a:ext uri="{FF2B5EF4-FFF2-40B4-BE49-F238E27FC236}">
                <a16:creationId xmlns:a16="http://schemas.microsoft.com/office/drawing/2014/main" id="{7E6D2228-85C9-383F-8BC9-9D30DC49E6A9}"/>
              </a:ext>
            </a:extLst>
          </p:cNvPr>
          <p:cNvSpPr txBox="1"/>
          <p:nvPr/>
        </p:nvSpPr>
        <p:spPr>
          <a:xfrm>
            <a:off x="-34639" y="4987182"/>
            <a:ext cx="9144001" cy="1077218"/>
          </a:xfrm>
          <a:prstGeom prst="rect">
            <a:avLst/>
          </a:prstGeom>
          <a:noFill/>
        </p:spPr>
        <p:txBody>
          <a:bodyPr wrap="square" rtlCol="0">
            <a:spAutoFit/>
          </a:bodyPr>
          <a:lstStyle/>
          <a:p>
            <a:pPr algn="ctr"/>
            <a:r>
              <a:rPr lang="en-US" sz="3200" b="1" dirty="0">
                <a:solidFill>
                  <a:srgbClr val="B8A75A"/>
                </a:solidFill>
                <a:latin typeface="+mn-lt"/>
              </a:rPr>
              <a:t>41% reduction in the odds of neural tube defects after grain fortification with folic acid</a:t>
            </a:r>
          </a:p>
        </p:txBody>
      </p:sp>
    </p:spTree>
    <p:extLst>
      <p:ext uri="{BB962C8B-B14F-4D97-AF65-F5344CB8AC3E}">
        <p14:creationId xmlns:p14="http://schemas.microsoft.com/office/powerpoint/2010/main" val="3709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50" y="990600"/>
            <a:ext cx="8543499" cy="1143000"/>
          </a:xfrm>
        </p:spPr>
        <p:txBody>
          <a:bodyPr>
            <a:noAutofit/>
          </a:bodyPr>
          <a:lstStyle/>
          <a:p>
            <a:r>
              <a:rPr lang="en-US" sz="3200" dirty="0"/>
              <a:t>Spina bifida is </a:t>
            </a:r>
            <a:r>
              <a:rPr lang="en-US" sz="3200" dirty="0">
                <a:solidFill>
                  <a:srgbClr val="B8A75A"/>
                </a:solidFill>
              </a:rPr>
              <a:t>lower</a:t>
            </a:r>
            <a:r>
              <a:rPr lang="en-US" sz="3200" dirty="0"/>
              <a:t> in countries with mandatory policies to fortify with folic acid</a:t>
            </a:r>
          </a:p>
        </p:txBody>
      </p:sp>
      <p:pic>
        <p:nvPicPr>
          <p:cNvPr id="3" name="Picture 2"/>
          <p:cNvPicPr>
            <a:picLocks noChangeAspect="1"/>
          </p:cNvPicPr>
          <p:nvPr/>
        </p:nvPicPr>
        <p:blipFill>
          <a:blip r:embed="rId3"/>
          <a:stretch>
            <a:fillRect/>
          </a:stretch>
        </p:blipFill>
        <p:spPr>
          <a:xfrm>
            <a:off x="-76200" y="2133600"/>
            <a:ext cx="9220200" cy="3912154"/>
          </a:xfrm>
          <a:prstGeom prst="rect">
            <a:avLst/>
          </a:prstGeom>
        </p:spPr>
      </p:pic>
      <p:sp>
        <p:nvSpPr>
          <p:cNvPr id="4" name="TextBox 3"/>
          <p:cNvSpPr txBox="1"/>
          <p:nvPr/>
        </p:nvSpPr>
        <p:spPr>
          <a:xfrm>
            <a:off x="6553200" y="6498115"/>
            <a:ext cx="2590800"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Atta 2016</a:t>
            </a:r>
          </a:p>
        </p:txBody>
      </p:sp>
      <p:sp>
        <p:nvSpPr>
          <p:cNvPr id="5" name="TextBox 4"/>
          <p:cNvSpPr txBox="1"/>
          <p:nvPr/>
        </p:nvSpPr>
        <p:spPr>
          <a:xfrm>
            <a:off x="0" y="6498115"/>
            <a:ext cx="5562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n=161 studies</a:t>
            </a:r>
          </a:p>
        </p:txBody>
      </p:sp>
      <p:sp>
        <p:nvSpPr>
          <p:cNvPr id="8" name="Rectangle 7">
            <a:extLst>
              <a:ext uri="{FF2B5EF4-FFF2-40B4-BE49-F238E27FC236}">
                <a16:creationId xmlns:a16="http://schemas.microsoft.com/office/drawing/2014/main" id="{AA0B9B02-B3B8-7E85-4E4C-D99EFFE0239B}"/>
              </a:ext>
            </a:extLst>
          </p:cNvPr>
          <p:cNvSpPr/>
          <p:nvPr/>
        </p:nvSpPr>
        <p:spPr>
          <a:xfrm>
            <a:off x="64168" y="3641558"/>
            <a:ext cx="2582779" cy="19170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6D41C3-ED75-11A0-06FB-AEC5866060DB}"/>
              </a:ext>
            </a:extLst>
          </p:cNvPr>
          <p:cNvSpPr/>
          <p:nvPr/>
        </p:nvSpPr>
        <p:spPr>
          <a:xfrm>
            <a:off x="3280610" y="3196390"/>
            <a:ext cx="2582779" cy="236220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EBE3FB-5AD0-A2BE-9272-41CFE617C734}"/>
              </a:ext>
            </a:extLst>
          </p:cNvPr>
          <p:cNvSpPr/>
          <p:nvPr/>
        </p:nvSpPr>
        <p:spPr>
          <a:xfrm>
            <a:off x="6384757" y="3220454"/>
            <a:ext cx="2582779" cy="236220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66DA4E-680C-6B87-A379-C61FCF669FCC}"/>
              </a:ext>
            </a:extLst>
          </p:cNvPr>
          <p:cNvSpPr/>
          <p:nvPr/>
        </p:nvSpPr>
        <p:spPr>
          <a:xfrm>
            <a:off x="0" y="3216442"/>
            <a:ext cx="8967536" cy="133951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8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9144000" cy="1143000"/>
          </a:xfrm>
        </p:spPr>
        <p:txBody>
          <a:bodyPr>
            <a:normAutofit fontScale="90000"/>
          </a:bodyPr>
          <a:lstStyle/>
          <a:p>
            <a:r>
              <a:rPr lang="en-US" dirty="0"/>
              <a:t>Systematic review:  fortification with folic acid </a:t>
            </a:r>
            <a:r>
              <a:rPr lang="en-US" dirty="0">
                <a:solidFill>
                  <a:srgbClr val="B8A75A"/>
                </a:solidFill>
              </a:rPr>
              <a:t>reduces</a:t>
            </a:r>
            <a:r>
              <a:rPr lang="en-US" dirty="0"/>
              <a:t> neural tube defects</a:t>
            </a:r>
          </a:p>
        </p:txBody>
      </p:sp>
      <p:sp>
        <p:nvSpPr>
          <p:cNvPr id="5" name="TextBox 4"/>
          <p:cNvSpPr txBox="1"/>
          <p:nvPr/>
        </p:nvSpPr>
        <p:spPr>
          <a:xfrm>
            <a:off x="6553200" y="6498115"/>
            <a:ext cx="25908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Castillo-</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Lancellotti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2013</a:t>
            </a:r>
          </a:p>
        </p:txBody>
      </p:sp>
      <p:pic>
        <p:nvPicPr>
          <p:cNvPr id="2" name="Picture 1"/>
          <p:cNvPicPr>
            <a:picLocks noChangeAspect="1"/>
          </p:cNvPicPr>
          <p:nvPr/>
        </p:nvPicPr>
        <p:blipFill rotWithShape="1">
          <a:blip r:embed="rId3"/>
          <a:srcRect r="4897"/>
          <a:stretch/>
        </p:blipFill>
        <p:spPr>
          <a:xfrm>
            <a:off x="112750" y="2286000"/>
            <a:ext cx="8878850" cy="1122321"/>
          </a:xfrm>
          <a:prstGeom prst="rect">
            <a:avLst/>
          </a:prstGeom>
        </p:spPr>
      </p:pic>
      <p:pic>
        <p:nvPicPr>
          <p:cNvPr id="3" name="Picture 2"/>
          <p:cNvPicPr>
            <a:picLocks noChangeAspect="1"/>
          </p:cNvPicPr>
          <p:nvPr/>
        </p:nvPicPr>
        <p:blipFill rotWithShape="1">
          <a:blip r:embed="rId4"/>
          <a:srcRect l="3659" t="11358" r="2429" b="-1"/>
          <a:stretch/>
        </p:blipFill>
        <p:spPr>
          <a:xfrm>
            <a:off x="76200" y="3657600"/>
            <a:ext cx="8839200" cy="594688"/>
          </a:xfrm>
          <a:prstGeom prst="rect">
            <a:avLst/>
          </a:prstGeom>
        </p:spPr>
      </p:pic>
      <p:pic>
        <p:nvPicPr>
          <p:cNvPr id="6" name="Picture 5"/>
          <p:cNvPicPr>
            <a:picLocks noChangeAspect="1"/>
          </p:cNvPicPr>
          <p:nvPr/>
        </p:nvPicPr>
        <p:blipFill rotWithShape="1">
          <a:blip r:embed="rId5"/>
          <a:srcRect l="2748" r="3340"/>
          <a:stretch/>
        </p:blipFill>
        <p:spPr>
          <a:xfrm>
            <a:off x="76200" y="5015974"/>
            <a:ext cx="8839200" cy="654914"/>
          </a:xfrm>
          <a:prstGeom prst="rect">
            <a:avLst/>
          </a:prstGeom>
        </p:spPr>
      </p:pic>
      <p:pic>
        <p:nvPicPr>
          <p:cNvPr id="7" name="Picture 6"/>
          <p:cNvPicPr>
            <a:picLocks noChangeAspect="1"/>
          </p:cNvPicPr>
          <p:nvPr/>
        </p:nvPicPr>
        <p:blipFill rotWithShape="1">
          <a:blip r:embed="rId6"/>
          <a:srcRect t="10394" r="9524" b="25526"/>
          <a:stretch/>
        </p:blipFill>
        <p:spPr>
          <a:xfrm>
            <a:off x="1" y="4419601"/>
            <a:ext cx="8686799" cy="304799"/>
          </a:xfrm>
          <a:prstGeom prst="rect">
            <a:avLst/>
          </a:prstGeom>
        </p:spPr>
      </p:pic>
      <p:sp>
        <p:nvSpPr>
          <p:cNvPr id="8" name="Rectangle 7"/>
          <p:cNvSpPr/>
          <p:nvPr/>
        </p:nvSpPr>
        <p:spPr>
          <a:xfrm>
            <a:off x="5143500" y="5333906"/>
            <a:ext cx="3810000" cy="5239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0" y="6498115"/>
            <a:ext cx="4191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NTD, neural tube defect</a:t>
            </a:r>
          </a:p>
        </p:txBody>
      </p:sp>
      <p:sp>
        <p:nvSpPr>
          <p:cNvPr id="10" name="Rectangle 9"/>
          <p:cNvSpPr/>
          <p:nvPr/>
        </p:nvSpPr>
        <p:spPr>
          <a:xfrm>
            <a:off x="0" y="5015974"/>
            <a:ext cx="9144000" cy="6549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17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D612-0F43-2D6A-1EE6-E60D9220580E}"/>
              </a:ext>
            </a:extLst>
          </p:cNvPr>
          <p:cNvSpPr>
            <a:spLocks noGrp="1"/>
          </p:cNvSpPr>
          <p:nvPr>
            <p:ph type="title"/>
          </p:nvPr>
        </p:nvSpPr>
        <p:spPr/>
        <p:txBody>
          <a:bodyPr>
            <a:noAutofit/>
          </a:bodyPr>
          <a:lstStyle/>
          <a:p>
            <a:r>
              <a:rPr lang="en-US" sz="3200" dirty="0"/>
              <a:t>Fortification with folic acid is </a:t>
            </a:r>
            <a:r>
              <a:rPr lang="en-US" sz="3200" dirty="0">
                <a:solidFill>
                  <a:srgbClr val="B8A75A"/>
                </a:solidFill>
              </a:rPr>
              <a:t>cost-effective</a:t>
            </a:r>
            <a:r>
              <a:rPr lang="en-US" sz="3200" dirty="0"/>
              <a:t> in reducing the risk of neural tube defects</a:t>
            </a:r>
          </a:p>
        </p:txBody>
      </p:sp>
      <p:sp>
        <p:nvSpPr>
          <p:cNvPr id="5" name="TextBox 4">
            <a:extLst>
              <a:ext uri="{FF2B5EF4-FFF2-40B4-BE49-F238E27FC236}">
                <a16:creationId xmlns:a16="http://schemas.microsoft.com/office/drawing/2014/main" id="{F647C8E2-BD4C-F941-F375-D5145795327F}"/>
              </a:ext>
            </a:extLst>
          </p:cNvPr>
          <p:cNvSpPr txBox="1"/>
          <p:nvPr/>
        </p:nvSpPr>
        <p:spPr>
          <a:xfrm>
            <a:off x="-1" y="2142495"/>
            <a:ext cx="9144001" cy="584775"/>
          </a:xfrm>
          <a:prstGeom prst="rect">
            <a:avLst/>
          </a:prstGeom>
          <a:noFill/>
        </p:spPr>
        <p:txBody>
          <a:bodyPr wrap="square" rtlCol="0">
            <a:spAutoFit/>
          </a:bodyPr>
          <a:lstStyle/>
          <a:p>
            <a:pPr algn="ctr"/>
            <a:r>
              <a:rPr lang="en-US" sz="3200" b="1" dirty="0">
                <a:solidFill>
                  <a:srgbClr val="B8A75A"/>
                </a:solidFill>
                <a:latin typeface="+mn-lt"/>
              </a:rPr>
              <a:t>Annual Net Savings from Adding Folic Acid to Grains</a:t>
            </a:r>
          </a:p>
        </p:txBody>
      </p:sp>
      <p:pic>
        <p:nvPicPr>
          <p:cNvPr id="7" name="Picture 6">
            <a:extLst>
              <a:ext uri="{FF2B5EF4-FFF2-40B4-BE49-F238E27FC236}">
                <a16:creationId xmlns:a16="http://schemas.microsoft.com/office/drawing/2014/main" id="{76F04D15-16E2-65DC-8967-F2A220C4B61C}"/>
              </a:ext>
            </a:extLst>
          </p:cNvPr>
          <p:cNvPicPr>
            <a:picLocks noChangeAspect="1"/>
          </p:cNvPicPr>
          <p:nvPr/>
        </p:nvPicPr>
        <p:blipFill>
          <a:blip r:embed="rId3"/>
          <a:stretch>
            <a:fillRect/>
          </a:stretch>
        </p:blipFill>
        <p:spPr>
          <a:xfrm>
            <a:off x="-1" y="2720186"/>
            <a:ext cx="9144001" cy="3628780"/>
          </a:xfrm>
          <a:prstGeom prst="rect">
            <a:avLst/>
          </a:prstGeom>
        </p:spPr>
      </p:pic>
      <p:sp>
        <p:nvSpPr>
          <p:cNvPr id="9" name="TextBox 8">
            <a:extLst>
              <a:ext uri="{FF2B5EF4-FFF2-40B4-BE49-F238E27FC236}">
                <a16:creationId xmlns:a16="http://schemas.microsoft.com/office/drawing/2014/main" id="{051DC846-A1D8-A2BC-C1AF-B46A22A3C5A8}"/>
              </a:ext>
            </a:extLst>
          </p:cNvPr>
          <p:cNvSpPr txBox="1"/>
          <p:nvPr/>
        </p:nvSpPr>
        <p:spPr>
          <a:xfrm>
            <a:off x="1913860" y="6476556"/>
            <a:ext cx="7230140" cy="369332"/>
          </a:xfrm>
          <a:prstGeom prst="rect">
            <a:avLst/>
          </a:prstGeom>
          <a:noFill/>
        </p:spPr>
        <p:txBody>
          <a:bodyPr wrap="square" rtlCol="0">
            <a:spAutoFit/>
          </a:bodyPr>
          <a:lstStyle/>
          <a:p>
            <a:pPr algn="r"/>
            <a:r>
              <a:rPr lang="en-US" dirty="0"/>
              <a:t>Llanos 2007, Sayed 2008, Grosse 2016</a:t>
            </a:r>
            <a:endParaRPr lang="en-US" sz="1400" dirty="0"/>
          </a:p>
        </p:txBody>
      </p:sp>
    </p:spTree>
    <p:extLst>
      <p:ext uri="{BB962C8B-B14F-4D97-AF65-F5344CB8AC3E}">
        <p14:creationId xmlns:p14="http://schemas.microsoft.com/office/powerpoint/2010/main" val="276533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16D9A4-D77A-45E2-9DAB-48326ECDEB2F}"/>
              </a:ext>
            </a:extLst>
          </p:cNvPr>
          <p:cNvSpPr>
            <a:spLocks noGrp="1"/>
          </p:cNvSpPr>
          <p:nvPr>
            <p:ph type="title"/>
          </p:nvPr>
        </p:nvSpPr>
        <p:spPr/>
        <p:txBody>
          <a:bodyPr/>
          <a:lstStyle/>
          <a:p>
            <a:r>
              <a:rPr lang="en-US" dirty="0"/>
              <a:t>Main messages</a:t>
            </a:r>
          </a:p>
        </p:txBody>
      </p:sp>
      <p:sp>
        <p:nvSpPr>
          <p:cNvPr id="6" name="Content Placeholder 5">
            <a:extLst>
              <a:ext uri="{FF2B5EF4-FFF2-40B4-BE49-F238E27FC236}">
                <a16:creationId xmlns:a16="http://schemas.microsoft.com/office/drawing/2014/main" id="{16B92477-0B1C-4E7C-A327-FEB31A5B1B5D}"/>
              </a:ext>
            </a:extLst>
          </p:cNvPr>
          <p:cNvSpPr>
            <a:spLocks noGrp="1"/>
          </p:cNvSpPr>
          <p:nvPr>
            <p:ph idx="1"/>
          </p:nvPr>
        </p:nvSpPr>
        <p:spPr>
          <a:xfrm>
            <a:off x="638289" y="1764944"/>
            <a:ext cx="7886700" cy="4657915"/>
          </a:xfrm>
        </p:spPr>
        <p:txBody>
          <a:bodyPr>
            <a:noAutofit/>
          </a:bodyPr>
          <a:lstStyle/>
          <a:p>
            <a:pPr marL="457200" lvl="1">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Over 90 countries mandate grain fortification with a diversity of nutrients (we have effectiveness evidence for four of them)</a:t>
            </a:r>
          </a:p>
          <a:p>
            <a:pPr marL="457200" lvl="1">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Preponderance of the evidence suggests that</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reduces the risk and severity of neural tube defects</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is safe</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iron, vitamin B12, and zinc improves nutritional status </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nutrients involved in hemoglobin biology reduces anemia</a:t>
            </a:r>
          </a:p>
        </p:txBody>
      </p:sp>
    </p:spTree>
    <p:extLst>
      <p:ext uri="{BB962C8B-B14F-4D97-AF65-F5344CB8AC3E}">
        <p14:creationId xmlns:p14="http://schemas.microsoft.com/office/powerpoint/2010/main" val="414438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69"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3"/>
          <p:cNvSpPr txBox="1">
            <a:spLocks noChangeArrowheads="1"/>
          </p:cNvSpPr>
          <p:nvPr/>
        </p:nvSpPr>
        <p:spPr bwMode="auto">
          <a:xfrm>
            <a:off x="3200400" y="6588884"/>
            <a:ext cx="1371600" cy="27699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74320" marR="0" lvl="1" indent="0" algn="ctr" defTabSz="457200" rtl="0" eaLnBrk="1" fontAlgn="auto" latinLnBrk="0" hangingPunct="1">
              <a:lnSpc>
                <a:spcPct val="100000"/>
              </a:lnSpc>
              <a:spcBef>
                <a:spcPts val="0"/>
              </a:spcBef>
              <a:spcAft>
                <a:spcPts val="0"/>
              </a:spcAft>
              <a:buClr>
                <a:srgbClr val="CC6633"/>
              </a:buClr>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alibri" panose="020F0502020204030204"/>
                <a:ea typeface="Open Sans Condensed" panose="020B0806030504020204" pitchFamily="34" charset="0"/>
                <a:cs typeface="Open Sans Condensed" panose="020B0806030504020204" pitchFamily="34" charset="0"/>
              </a:rPr>
              <a:t>istock</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Open Sans Condensed" panose="020B0806030504020204" pitchFamily="34" charset="0"/>
              <a:cs typeface="Open Sans Condensed" panose="020B0806030504020204" pitchFamily="34" charset="0"/>
            </a:endParaRPr>
          </a:p>
        </p:txBody>
      </p:sp>
      <p:sp>
        <p:nvSpPr>
          <p:cNvPr id="3" name="TextBox 2"/>
          <p:cNvSpPr txBox="1"/>
          <p:nvPr/>
        </p:nvSpPr>
        <p:spPr>
          <a:xfrm>
            <a:off x="-120869" y="53975"/>
            <a:ext cx="9264869" cy="584775"/>
          </a:xfrm>
          <a:prstGeom prst="rect">
            <a:avLst/>
          </a:prstGeom>
          <a:noFill/>
        </p:spPr>
        <p:txBody>
          <a:bodyPr wrap="square">
            <a:spAutoFit/>
          </a:bodyPr>
          <a:lstStyle/>
          <a:p>
            <a:pPr marL="45720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484"/>
                </a:solidFill>
                <a:effectLst/>
                <a:uLnTx/>
                <a:uFillTx/>
                <a:latin typeface="Calibri Light" panose="020F0302020204030204"/>
                <a:ea typeface="+mn-ea"/>
                <a:cs typeface="+mn-cs"/>
              </a:rPr>
              <a:t>61,680 Neural Tube Defects Prevented Annually</a:t>
            </a:r>
          </a:p>
        </p:txBody>
      </p:sp>
      <p:sp>
        <p:nvSpPr>
          <p:cNvPr id="7" name="Rectangle 6"/>
          <p:cNvSpPr/>
          <p:nvPr/>
        </p:nvSpPr>
        <p:spPr>
          <a:xfrm>
            <a:off x="-120869" y="4424253"/>
            <a:ext cx="3733800" cy="2308324"/>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
                <a:srgbClr val="CC6633"/>
              </a:buClr>
              <a:buSzTx/>
              <a:buFontTx/>
              <a:buNone/>
              <a:tabLst/>
              <a:defRPr/>
            </a:pPr>
            <a:r>
              <a:rPr kumimoji="0" lang="en-US" sz="2400" b="0" i="0" u="none" strike="noStrike" kern="0" cap="none" spc="0" normalizeH="0" baseline="0" noProof="0" dirty="0">
                <a:ln>
                  <a:noFill/>
                </a:ln>
                <a:solidFill>
                  <a:srgbClr val="004484"/>
                </a:solidFill>
                <a:effectLst/>
                <a:uLnTx/>
                <a:uFillTx/>
                <a:latin typeface="Calibri" panose="020F0502020204030204"/>
                <a:ea typeface="+mn-ea"/>
                <a:cs typeface="Arial" charset="0"/>
              </a:rPr>
              <a:t>Globally an estimated </a:t>
            </a:r>
            <a:r>
              <a:rPr kumimoji="0" lang="en-US" sz="2400" b="1" i="1" u="none" strike="noStrike" kern="0" cap="none" spc="0" normalizeH="0" baseline="0" noProof="0" dirty="0">
                <a:ln>
                  <a:noFill/>
                </a:ln>
                <a:solidFill>
                  <a:srgbClr val="004484"/>
                </a:solidFill>
                <a:effectLst/>
                <a:uLnTx/>
                <a:uFillTx/>
                <a:latin typeface="Calibri" panose="020F0502020204030204"/>
                <a:ea typeface="+mn-ea"/>
                <a:cs typeface="Arial" charset="0"/>
              </a:rPr>
              <a:t>61,680</a:t>
            </a:r>
            <a:r>
              <a:rPr kumimoji="0" lang="en-US" sz="2400" b="0" i="0" u="none" strike="noStrike" kern="0" cap="none" spc="0" normalizeH="0" baseline="0" noProof="0" dirty="0">
                <a:ln>
                  <a:noFill/>
                </a:ln>
                <a:solidFill>
                  <a:srgbClr val="004484"/>
                </a:solidFill>
                <a:effectLst/>
                <a:uLnTx/>
                <a:uFillTx/>
                <a:latin typeface="Calibri" panose="020F0502020204030204"/>
                <a:ea typeface="+mn-ea"/>
                <a:cs typeface="Arial" charset="0"/>
              </a:rPr>
              <a:t> birth defects were prevented in 2020</a:t>
            </a:r>
          </a:p>
          <a:p>
            <a:pPr marL="0" marR="0" lvl="0" indent="0" algn="ctr" defTabSz="457200" rtl="0" eaLnBrk="1" fontAlgn="auto" latinLnBrk="0" hangingPunct="1">
              <a:lnSpc>
                <a:spcPct val="100000"/>
              </a:lnSpc>
              <a:spcBef>
                <a:spcPts val="0"/>
              </a:spcBef>
              <a:spcAft>
                <a:spcPts val="0"/>
              </a:spcAft>
              <a:buClr>
                <a:srgbClr val="CC6633"/>
              </a:buClr>
              <a:buSzTx/>
              <a:buFontTx/>
              <a:buNone/>
              <a:tabLst/>
              <a:defRPr/>
            </a:pPr>
            <a:r>
              <a:rPr kumimoji="0" lang="en-US" sz="2400" b="0" i="0" u="none" strike="noStrike" kern="0" cap="none" spc="0" normalizeH="0" baseline="0" noProof="0" dirty="0">
                <a:ln>
                  <a:noFill/>
                </a:ln>
                <a:solidFill>
                  <a:srgbClr val="004484"/>
                </a:solidFill>
                <a:effectLst/>
                <a:uLnTx/>
                <a:uFillTx/>
                <a:latin typeface="Calibri" panose="020F0502020204030204"/>
                <a:ea typeface="+mn-ea"/>
                <a:cs typeface="Arial" charset="0"/>
              </a:rPr>
              <a:t> – an average of </a:t>
            </a:r>
            <a:r>
              <a:rPr kumimoji="0" lang="en-US" sz="2400" b="1" i="1" u="none" strike="noStrike" kern="0" cap="none" spc="0" normalizeH="0" baseline="0" noProof="0" dirty="0">
                <a:ln>
                  <a:noFill/>
                </a:ln>
                <a:solidFill>
                  <a:srgbClr val="004484"/>
                </a:solidFill>
                <a:effectLst/>
                <a:uLnTx/>
                <a:uFillTx/>
                <a:latin typeface="Calibri" panose="020F0502020204030204"/>
                <a:ea typeface="+mn-ea"/>
                <a:cs typeface="Arial" charset="0"/>
              </a:rPr>
              <a:t>169 a day </a:t>
            </a:r>
            <a:r>
              <a:rPr kumimoji="0" lang="en-US" sz="2400" b="0" i="0" u="none" strike="noStrike" kern="0" cap="none" spc="0" normalizeH="0" baseline="0" noProof="0" dirty="0">
                <a:ln>
                  <a:noFill/>
                </a:ln>
                <a:solidFill>
                  <a:srgbClr val="004484"/>
                </a:solidFill>
                <a:effectLst/>
                <a:uLnTx/>
                <a:uFillTx/>
                <a:latin typeface="Calibri" panose="020F0502020204030204"/>
                <a:ea typeface="+mn-ea"/>
                <a:cs typeface="Arial" charset="0"/>
              </a:rPr>
              <a:t>–</a:t>
            </a:r>
          </a:p>
          <a:p>
            <a:pPr marL="0" marR="0" lvl="0" indent="0" algn="ctr" defTabSz="457200" rtl="0" eaLnBrk="1" fontAlgn="auto" latinLnBrk="0" hangingPunct="1">
              <a:lnSpc>
                <a:spcPct val="100000"/>
              </a:lnSpc>
              <a:spcBef>
                <a:spcPts val="0"/>
              </a:spcBef>
              <a:spcAft>
                <a:spcPts val="0"/>
              </a:spcAft>
              <a:buClr>
                <a:srgbClr val="CC6633"/>
              </a:buClr>
              <a:buSzTx/>
              <a:buFontTx/>
              <a:buNone/>
              <a:tabLst/>
              <a:defRPr/>
            </a:pPr>
            <a:r>
              <a:rPr kumimoji="0" lang="en-US" sz="2400" b="0" i="0" u="none" strike="noStrike" kern="0" cap="none" spc="0" normalizeH="0" baseline="0" noProof="0" dirty="0">
                <a:ln>
                  <a:noFill/>
                </a:ln>
                <a:solidFill>
                  <a:srgbClr val="004484"/>
                </a:solidFill>
                <a:effectLst/>
                <a:uLnTx/>
                <a:uFillTx/>
                <a:latin typeface="Calibri" panose="020F0502020204030204"/>
                <a:ea typeface="+mn-ea"/>
                <a:cs typeface="Arial" charset="0"/>
              </a:rPr>
              <a:t> where grains were fortified with folic acid</a:t>
            </a:r>
            <a:endParaRPr kumimoji="0" lang="en-US" sz="2400" b="0" i="0" u="none" strike="noStrike" kern="0" cap="none" spc="0" normalizeH="0" baseline="30000" noProof="0" dirty="0">
              <a:ln>
                <a:noFill/>
              </a:ln>
              <a:solidFill>
                <a:srgbClr val="004484"/>
              </a:solidFill>
              <a:effectLst/>
              <a:uLnTx/>
              <a:uFillTx/>
              <a:latin typeface="Calibri" panose="020F0502020204030204"/>
              <a:ea typeface="+mn-ea"/>
              <a:cs typeface="Arial" charset="0"/>
            </a:endParaRPr>
          </a:p>
        </p:txBody>
      </p:sp>
      <p:sp>
        <p:nvSpPr>
          <p:cNvPr id="2" name="TextBox 1"/>
          <p:cNvSpPr txBox="1"/>
          <p:nvPr/>
        </p:nvSpPr>
        <p:spPr>
          <a:xfrm>
            <a:off x="7086600" y="6477000"/>
            <a:ext cx="21336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Kancherla 2022</a:t>
            </a:r>
          </a:p>
        </p:txBody>
      </p:sp>
    </p:spTree>
    <p:extLst>
      <p:ext uri="{BB962C8B-B14F-4D97-AF65-F5344CB8AC3E}">
        <p14:creationId xmlns:p14="http://schemas.microsoft.com/office/powerpoint/2010/main" val="269436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a:t>
            </a:r>
          </a:p>
        </p:txBody>
      </p:sp>
      <p:sp>
        <p:nvSpPr>
          <p:cNvPr id="4" name="Content Placeholder 3"/>
          <p:cNvSpPr>
            <a:spLocks noGrp="1"/>
          </p:cNvSpPr>
          <p:nvPr>
            <p:ph idx="1"/>
          </p:nvPr>
        </p:nvSpPr>
        <p:spPr>
          <a:xfrm>
            <a:off x="457200" y="1951037"/>
            <a:ext cx="3886200" cy="4525963"/>
          </a:xfrm>
        </p:spPr>
        <p:txBody>
          <a:bodyPr>
            <a:normAutofit/>
          </a:bodyPr>
          <a:lstStyle/>
          <a:p>
            <a:r>
              <a:rPr lang="en-US" dirty="0"/>
              <a:t>Fortifying grains with folic acid reduces the risk and severity of neural tube defects</a:t>
            </a:r>
          </a:p>
          <a:p>
            <a:r>
              <a:rPr lang="en-US" dirty="0"/>
              <a:t>Supported by pre-post data from countries, meta-analyses,  systematic reviews, economics studies, modeling studies</a:t>
            </a:r>
          </a:p>
        </p:txBody>
      </p:sp>
      <p:pic>
        <p:nvPicPr>
          <p:cNvPr id="5122" name="Picture 2" descr="Image result for africa inf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0"/>
            <a:ext cx="4683957"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5486400"/>
            <a:ext cx="48006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Photo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046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8B17E1-43F0-BA20-BDCC-D197EF7613BC}"/>
              </a:ext>
            </a:extLst>
          </p:cNvPr>
          <p:cNvSpPr/>
          <p:nvPr/>
        </p:nvSpPr>
        <p:spPr>
          <a:xfrm>
            <a:off x="0" y="0"/>
            <a:ext cx="9144000" cy="6978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C9BCC4C1-EFF8-E71A-2D5A-225CE6C598C9}"/>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E76556-42E5-B9F3-8762-41236AF2CC93}"/>
              </a:ext>
            </a:extLst>
          </p:cNvPr>
          <p:cNvSpPr txBox="1"/>
          <p:nvPr/>
        </p:nvSpPr>
        <p:spPr>
          <a:xfrm>
            <a:off x="7555831" y="5889895"/>
            <a:ext cx="1588169" cy="369332"/>
          </a:xfrm>
          <a:prstGeom prst="rect">
            <a:avLst/>
          </a:prstGeom>
          <a:noFill/>
        </p:spPr>
        <p:txBody>
          <a:bodyPr wrap="square" rtlCol="0">
            <a:spAutoFit/>
          </a:bodyPr>
          <a:lstStyle/>
          <a:p>
            <a:pPr algn="r"/>
            <a:r>
              <a:rPr lang="en-US" dirty="0">
                <a:hlinkClick r:id="rId4"/>
              </a:rPr>
              <a:t>Image</a:t>
            </a:r>
            <a:endParaRPr lang="en-US" dirty="0"/>
          </a:p>
        </p:txBody>
      </p:sp>
      <p:sp>
        <p:nvSpPr>
          <p:cNvPr id="2" name="Title 1">
            <a:extLst>
              <a:ext uri="{FF2B5EF4-FFF2-40B4-BE49-F238E27FC236}">
                <a16:creationId xmlns:a16="http://schemas.microsoft.com/office/drawing/2014/main" id="{2FC0BB70-3F8E-3132-76E7-F4F7CA0FEB50}"/>
              </a:ext>
            </a:extLst>
          </p:cNvPr>
          <p:cNvSpPr>
            <a:spLocks noGrp="1"/>
          </p:cNvSpPr>
          <p:nvPr>
            <p:ph type="ctrTitle"/>
          </p:nvPr>
        </p:nvSpPr>
        <p:spPr>
          <a:xfrm>
            <a:off x="685800" y="4427620"/>
            <a:ext cx="7772400" cy="1312195"/>
          </a:xfrm>
          <a:solidFill>
            <a:schemeClr val="bg2">
              <a:lumMod val="75000"/>
            </a:schemeClr>
          </a:solidFill>
        </p:spPr>
        <p:txBody>
          <a:bodyPr>
            <a:noAutofit/>
          </a:bodyPr>
          <a:lstStyle/>
          <a:p>
            <a:r>
              <a:rPr lang="en-US" sz="4400" dirty="0"/>
              <a:t>Concerns about fortifying food with folic acid</a:t>
            </a:r>
          </a:p>
        </p:txBody>
      </p:sp>
    </p:spTree>
    <p:extLst>
      <p:ext uri="{BB962C8B-B14F-4D97-AF65-F5344CB8AC3E}">
        <p14:creationId xmlns:p14="http://schemas.microsoft.com/office/powerpoint/2010/main" val="2088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4DA0-3242-B79B-FE33-E37D4132A63F}"/>
              </a:ext>
            </a:extLst>
          </p:cNvPr>
          <p:cNvSpPr>
            <a:spLocks noGrp="1"/>
          </p:cNvSpPr>
          <p:nvPr>
            <p:ph type="title"/>
          </p:nvPr>
        </p:nvSpPr>
        <p:spPr/>
        <p:txBody>
          <a:bodyPr>
            <a:normAutofit/>
          </a:bodyPr>
          <a:lstStyle/>
          <a:p>
            <a:r>
              <a:rPr lang="en-US" dirty="0"/>
              <a:t>Fortifying food with folic acid does not mask vitamin B12 deficiency</a:t>
            </a:r>
          </a:p>
        </p:txBody>
      </p:sp>
    </p:spTree>
    <p:extLst>
      <p:ext uri="{BB962C8B-B14F-4D97-AF65-F5344CB8AC3E}">
        <p14:creationId xmlns:p14="http://schemas.microsoft.com/office/powerpoint/2010/main" val="387748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90" y="870466"/>
            <a:ext cx="8562109" cy="1143000"/>
          </a:xfrm>
        </p:spPr>
        <p:txBody>
          <a:bodyPr>
            <a:normAutofit fontScale="90000"/>
          </a:bodyPr>
          <a:lstStyle/>
          <a:p>
            <a:r>
              <a:rPr lang="en-US" dirty="0"/>
              <a:t>Folate and vitamin B12 deficiencies cause megaloblastic anemia</a:t>
            </a:r>
          </a:p>
        </p:txBody>
      </p:sp>
      <p:sp>
        <p:nvSpPr>
          <p:cNvPr id="15" name="TextBox 14"/>
          <p:cNvSpPr txBox="1"/>
          <p:nvPr/>
        </p:nvSpPr>
        <p:spPr>
          <a:xfrm>
            <a:off x="0" y="6488668"/>
            <a:ext cx="9144000" cy="400110"/>
          </a:xfrm>
          <a:prstGeom prst="rect">
            <a:avLst/>
          </a:prstGeom>
          <a:noFill/>
        </p:spPr>
        <p:txBody>
          <a:bodyPr wrap="square" rtlCol="0">
            <a:spAutoFit/>
          </a:bodyPr>
          <a:lstStyle/>
          <a:p>
            <a:pPr algn="ctr"/>
            <a:r>
              <a:rPr lang="en-US" sz="2000" i="1" dirty="0">
                <a:solidFill>
                  <a:schemeClr val="bg1">
                    <a:lumMod val="50000"/>
                  </a:schemeClr>
                </a:solidFill>
              </a:rPr>
              <a:t>Megaloblastic anemia is the same as macrocytic anemia</a:t>
            </a:r>
          </a:p>
        </p:txBody>
      </p:sp>
      <p:pic>
        <p:nvPicPr>
          <p:cNvPr id="2050" name="Picture 2" descr="Image result for macrocytic versus normal"/>
          <p:cNvPicPr>
            <a:picLocks noChangeAspect="1" noChangeArrowheads="1"/>
          </p:cNvPicPr>
          <p:nvPr/>
        </p:nvPicPr>
        <p:blipFill rotWithShape="1">
          <a:blip r:embed="rId3">
            <a:extLst>
              <a:ext uri="{28A0092B-C50C-407E-A947-70E740481C1C}">
                <a14:useLocalDpi xmlns:a14="http://schemas.microsoft.com/office/drawing/2010/main" val="0"/>
              </a:ext>
            </a:extLst>
          </a:blip>
          <a:srcRect b="54922"/>
          <a:stretch/>
        </p:blipFill>
        <p:spPr bwMode="auto">
          <a:xfrm>
            <a:off x="2940378" y="5006337"/>
            <a:ext cx="3226448" cy="1473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28202" y="4375068"/>
            <a:ext cx="4023669" cy="461665"/>
          </a:xfrm>
          <a:prstGeom prst="rect">
            <a:avLst/>
          </a:prstGeom>
          <a:solidFill>
            <a:srgbClr val="C00000"/>
          </a:solidFill>
        </p:spPr>
        <p:txBody>
          <a:bodyPr wrap="square" rtlCol="0">
            <a:spAutoFit/>
          </a:bodyPr>
          <a:lstStyle/>
          <a:p>
            <a:pPr algn="ctr"/>
            <a:r>
              <a:rPr lang="en-US" sz="2400" dirty="0">
                <a:solidFill>
                  <a:schemeClr val="bg1"/>
                </a:solidFill>
              </a:rPr>
              <a:t>Megaloblastic Anemia</a:t>
            </a:r>
          </a:p>
        </p:txBody>
      </p:sp>
      <p:sp>
        <p:nvSpPr>
          <p:cNvPr id="16" name="TextBox 15"/>
          <p:cNvSpPr txBox="1"/>
          <p:nvPr/>
        </p:nvSpPr>
        <p:spPr>
          <a:xfrm>
            <a:off x="174816" y="2170710"/>
            <a:ext cx="2282027" cy="461665"/>
          </a:xfrm>
          <a:prstGeom prst="rect">
            <a:avLst/>
          </a:prstGeom>
          <a:noFill/>
        </p:spPr>
        <p:txBody>
          <a:bodyPr wrap="square" rtlCol="0">
            <a:spAutoFit/>
          </a:bodyPr>
          <a:lstStyle/>
          <a:p>
            <a:r>
              <a:rPr lang="en-US" sz="2400" dirty="0"/>
              <a:t>Folate deficiency</a:t>
            </a:r>
          </a:p>
        </p:txBody>
      </p:sp>
      <p:sp>
        <p:nvSpPr>
          <p:cNvPr id="17" name="TextBox 16"/>
          <p:cNvSpPr txBox="1"/>
          <p:nvPr/>
        </p:nvSpPr>
        <p:spPr>
          <a:xfrm>
            <a:off x="1645917" y="3230235"/>
            <a:ext cx="2059388" cy="461665"/>
          </a:xfrm>
          <a:prstGeom prst="rect">
            <a:avLst/>
          </a:prstGeom>
          <a:noFill/>
        </p:spPr>
        <p:txBody>
          <a:bodyPr wrap="square" rtlCol="0">
            <a:spAutoFit/>
          </a:bodyPr>
          <a:lstStyle/>
          <a:p>
            <a:r>
              <a:rPr lang="en-US" sz="2400" dirty="0"/>
              <a:t>Causes</a:t>
            </a:r>
          </a:p>
        </p:txBody>
      </p:sp>
      <p:sp>
        <p:nvSpPr>
          <p:cNvPr id="27" name="TextBox 26"/>
          <p:cNvSpPr txBox="1"/>
          <p:nvPr/>
        </p:nvSpPr>
        <p:spPr>
          <a:xfrm>
            <a:off x="5945790" y="2172038"/>
            <a:ext cx="3111828" cy="461665"/>
          </a:xfrm>
          <a:prstGeom prst="rect">
            <a:avLst/>
          </a:prstGeom>
          <a:noFill/>
        </p:spPr>
        <p:txBody>
          <a:bodyPr wrap="square" rtlCol="0">
            <a:spAutoFit/>
          </a:bodyPr>
          <a:lstStyle/>
          <a:p>
            <a:pPr algn="r"/>
            <a:r>
              <a:rPr lang="en-US" sz="2400" dirty="0"/>
              <a:t>Vitamin B12 deficiency</a:t>
            </a:r>
          </a:p>
        </p:txBody>
      </p:sp>
      <p:sp>
        <p:nvSpPr>
          <p:cNvPr id="28" name="TextBox 27"/>
          <p:cNvSpPr txBox="1"/>
          <p:nvPr/>
        </p:nvSpPr>
        <p:spPr>
          <a:xfrm>
            <a:off x="6028409" y="3231563"/>
            <a:ext cx="2059388" cy="461665"/>
          </a:xfrm>
          <a:prstGeom prst="rect">
            <a:avLst/>
          </a:prstGeom>
          <a:noFill/>
        </p:spPr>
        <p:txBody>
          <a:bodyPr wrap="square" rtlCol="0">
            <a:spAutoFit/>
          </a:bodyPr>
          <a:lstStyle/>
          <a:p>
            <a:r>
              <a:rPr lang="en-US" sz="2400" dirty="0"/>
              <a:t>Causes</a:t>
            </a:r>
          </a:p>
        </p:txBody>
      </p:sp>
      <p:sp>
        <p:nvSpPr>
          <p:cNvPr id="18" name="TextBox 17"/>
          <p:cNvSpPr txBox="1"/>
          <p:nvPr/>
        </p:nvSpPr>
        <p:spPr>
          <a:xfrm>
            <a:off x="7959257" y="6482650"/>
            <a:ext cx="1176793" cy="369332"/>
          </a:xfrm>
          <a:prstGeom prst="rect">
            <a:avLst/>
          </a:prstGeom>
          <a:noFill/>
        </p:spPr>
        <p:txBody>
          <a:bodyPr wrap="square" rtlCol="0">
            <a:spAutoFit/>
          </a:bodyPr>
          <a:lstStyle/>
          <a:p>
            <a:pPr algn="r"/>
            <a:r>
              <a:rPr lang="en-US" dirty="0"/>
              <a:t>IOM 2000</a:t>
            </a:r>
          </a:p>
        </p:txBody>
      </p:sp>
      <p:sp>
        <p:nvSpPr>
          <p:cNvPr id="6" name="Arrow: Down 5">
            <a:extLst>
              <a:ext uri="{FF2B5EF4-FFF2-40B4-BE49-F238E27FC236}">
                <a16:creationId xmlns:a16="http://schemas.microsoft.com/office/drawing/2014/main" id="{FDA4A6A1-0A7D-451D-885D-12A0027FA05F}"/>
              </a:ext>
            </a:extLst>
          </p:cNvPr>
          <p:cNvSpPr/>
          <p:nvPr/>
        </p:nvSpPr>
        <p:spPr>
          <a:xfrm rot="2251111">
            <a:off x="5178571" y="2332350"/>
            <a:ext cx="459578" cy="2191307"/>
          </a:xfrm>
          <a:prstGeom prst="downArrow">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8EB7FFD-F612-3F21-9DF5-7D4AFDB38E98}"/>
              </a:ext>
            </a:extLst>
          </p:cNvPr>
          <p:cNvSpPr/>
          <p:nvPr/>
        </p:nvSpPr>
        <p:spPr>
          <a:xfrm rot="19612629">
            <a:off x="2923497" y="2267732"/>
            <a:ext cx="459578" cy="2191307"/>
          </a:xfrm>
          <a:prstGeom prst="downArrow">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5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9" y="760222"/>
            <a:ext cx="7886700" cy="1325563"/>
          </a:xfrm>
        </p:spPr>
        <p:txBody>
          <a:bodyPr>
            <a:normAutofit/>
          </a:bodyPr>
          <a:lstStyle/>
          <a:p>
            <a:r>
              <a:rPr lang="en-US" dirty="0"/>
              <a:t>Folic acid masking of vitamin B12 deficiency</a:t>
            </a:r>
          </a:p>
        </p:txBody>
      </p:sp>
      <p:sp>
        <p:nvSpPr>
          <p:cNvPr id="4" name="TextBox 3"/>
          <p:cNvSpPr txBox="1"/>
          <p:nvPr/>
        </p:nvSpPr>
        <p:spPr>
          <a:xfrm>
            <a:off x="445272" y="3199206"/>
            <a:ext cx="3768919" cy="461665"/>
          </a:xfrm>
          <a:prstGeom prst="rect">
            <a:avLst/>
          </a:prstGeom>
          <a:noFill/>
        </p:spPr>
        <p:txBody>
          <a:bodyPr wrap="square" rtlCol="0">
            <a:spAutoFit/>
          </a:bodyPr>
          <a:lstStyle/>
          <a:p>
            <a:pPr algn="ctr"/>
            <a:r>
              <a:rPr lang="en-US" sz="2400" dirty="0"/>
              <a:t>If folic acid is provided</a:t>
            </a:r>
          </a:p>
        </p:txBody>
      </p:sp>
      <p:sp>
        <p:nvSpPr>
          <p:cNvPr id="5" name="TextBox 4"/>
          <p:cNvSpPr txBox="1"/>
          <p:nvPr/>
        </p:nvSpPr>
        <p:spPr>
          <a:xfrm>
            <a:off x="4737650" y="3194565"/>
            <a:ext cx="3969027" cy="461665"/>
          </a:xfrm>
          <a:prstGeom prst="rect">
            <a:avLst/>
          </a:prstGeom>
          <a:noFill/>
        </p:spPr>
        <p:txBody>
          <a:bodyPr wrap="square" rtlCol="0">
            <a:spAutoFit/>
          </a:bodyPr>
          <a:lstStyle/>
          <a:p>
            <a:pPr algn="ctr"/>
            <a:r>
              <a:rPr lang="en-US" sz="2400" dirty="0"/>
              <a:t>If vitamin B12 is </a:t>
            </a:r>
            <a:r>
              <a:rPr lang="en-US" sz="2400" u="sng" dirty="0"/>
              <a:t>not</a:t>
            </a:r>
            <a:r>
              <a:rPr lang="en-US" sz="2400" dirty="0"/>
              <a:t> provided</a:t>
            </a:r>
          </a:p>
        </p:txBody>
      </p:sp>
      <p:sp>
        <p:nvSpPr>
          <p:cNvPr id="7" name="TextBox 6"/>
          <p:cNvSpPr txBox="1"/>
          <p:nvPr/>
        </p:nvSpPr>
        <p:spPr>
          <a:xfrm>
            <a:off x="1010473" y="4844458"/>
            <a:ext cx="2667000" cy="461665"/>
          </a:xfrm>
          <a:prstGeom prst="rect">
            <a:avLst/>
          </a:prstGeom>
          <a:noFill/>
        </p:spPr>
        <p:txBody>
          <a:bodyPr wrap="square" rtlCol="0">
            <a:spAutoFit/>
          </a:bodyPr>
          <a:lstStyle/>
          <a:p>
            <a:pPr algn="ctr"/>
            <a:r>
              <a:rPr lang="en-US" sz="2400" dirty="0"/>
              <a:t>Anemia is corrected</a:t>
            </a:r>
          </a:p>
        </p:txBody>
      </p:sp>
      <p:sp>
        <p:nvSpPr>
          <p:cNvPr id="9" name="TextBox 8"/>
          <p:cNvSpPr txBox="1"/>
          <p:nvPr/>
        </p:nvSpPr>
        <p:spPr>
          <a:xfrm>
            <a:off x="4515180" y="4882558"/>
            <a:ext cx="4381169" cy="461665"/>
          </a:xfrm>
          <a:prstGeom prst="rect">
            <a:avLst/>
          </a:prstGeom>
          <a:noFill/>
        </p:spPr>
        <p:txBody>
          <a:bodyPr wrap="square" rtlCol="0">
            <a:spAutoFit/>
          </a:bodyPr>
          <a:lstStyle/>
          <a:p>
            <a:pPr algn="ctr"/>
            <a:r>
              <a:rPr lang="en-US" sz="2400" dirty="0"/>
              <a:t>Vitamin B12 deficiency persists</a:t>
            </a:r>
          </a:p>
        </p:txBody>
      </p:sp>
      <p:sp>
        <p:nvSpPr>
          <p:cNvPr id="17" name="TextBox 16"/>
          <p:cNvSpPr txBox="1"/>
          <p:nvPr/>
        </p:nvSpPr>
        <p:spPr>
          <a:xfrm>
            <a:off x="0" y="5896396"/>
            <a:ext cx="9144000" cy="461665"/>
          </a:xfrm>
          <a:prstGeom prst="rect">
            <a:avLst/>
          </a:prstGeom>
          <a:noFill/>
        </p:spPr>
        <p:txBody>
          <a:bodyPr wrap="square" rtlCol="0">
            <a:spAutoFit/>
          </a:bodyPr>
          <a:lstStyle/>
          <a:p>
            <a:pPr algn="ctr"/>
            <a:r>
              <a:rPr lang="en-US" sz="2400" b="1" dirty="0">
                <a:solidFill>
                  <a:srgbClr val="000000"/>
                </a:solidFill>
              </a:rPr>
              <a:t>“folic acid masking of vitamin B12 deficiency”</a:t>
            </a:r>
          </a:p>
        </p:txBody>
      </p:sp>
      <p:sp>
        <p:nvSpPr>
          <p:cNvPr id="10" name="Down Arrow 9"/>
          <p:cNvSpPr/>
          <p:nvPr/>
        </p:nvSpPr>
        <p:spPr>
          <a:xfrm>
            <a:off x="2122999" y="3707424"/>
            <a:ext cx="477078" cy="95415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own Arrow 14"/>
          <p:cNvSpPr/>
          <p:nvPr/>
        </p:nvSpPr>
        <p:spPr>
          <a:xfrm>
            <a:off x="6521392" y="3724657"/>
            <a:ext cx="477078" cy="95415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0" y="2370966"/>
            <a:ext cx="9144000" cy="523220"/>
          </a:xfrm>
          <a:prstGeom prst="rect">
            <a:avLst/>
          </a:prstGeom>
          <a:noFill/>
        </p:spPr>
        <p:txBody>
          <a:bodyPr wrap="square" rtlCol="0">
            <a:spAutoFit/>
          </a:bodyPr>
          <a:lstStyle/>
          <a:p>
            <a:pPr algn="ctr"/>
            <a:r>
              <a:rPr lang="en-US" sz="2800" b="1" dirty="0">
                <a:solidFill>
                  <a:srgbClr val="B8A75A"/>
                </a:solidFill>
              </a:rPr>
              <a:t>Megaloblastic anemia due to vitamin B12 deficiency only</a:t>
            </a:r>
          </a:p>
        </p:txBody>
      </p:sp>
      <p:sp>
        <p:nvSpPr>
          <p:cNvPr id="8" name="TextBox 7"/>
          <p:cNvSpPr txBox="1"/>
          <p:nvPr/>
        </p:nvSpPr>
        <p:spPr>
          <a:xfrm>
            <a:off x="6837528" y="6480893"/>
            <a:ext cx="2306472" cy="369332"/>
          </a:xfrm>
          <a:prstGeom prst="rect">
            <a:avLst/>
          </a:prstGeom>
          <a:noFill/>
        </p:spPr>
        <p:txBody>
          <a:bodyPr wrap="square" rtlCol="0">
            <a:spAutoFit/>
          </a:bodyPr>
          <a:lstStyle/>
          <a:p>
            <a:pPr algn="r"/>
            <a:r>
              <a:rPr lang="en-US" dirty="0"/>
              <a:t>Berry 2019</a:t>
            </a:r>
          </a:p>
        </p:txBody>
      </p:sp>
    </p:spTree>
    <p:extLst>
      <p:ext uri="{BB962C8B-B14F-4D97-AF65-F5344CB8AC3E}">
        <p14:creationId xmlns:p14="http://schemas.microsoft.com/office/powerpoint/2010/main" val="250071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7"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0222"/>
            <a:ext cx="9137380" cy="1325563"/>
          </a:xfrm>
        </p:spPr>
        <p:txBody>
          <a:bodyPr>
            <a:normAutofit/>
          </a:bodyPr>
          <a:lstStyle/>
          <a:p>
            <a:r>
              <a:rPr lang="en-US" sz="3600" dirty="0"/>
              <a:t>Study to assess if fortification with folic acid causes masking of vitamin B12 deficiency</a:t>
            </a:r>
          </a:p>
        </p:txBody>
      </p:sp>
      <p:sp>
        <p:nvSpPr>
          <p:cNvPr id="4" name="TextBox 3"/>
          <p:cNvSpPr txBox="1"/>
          <p:nvPr/>
        </p:nvSpPr>
        <p:spPr>
          <a:xfrm>
            <a:off x="445272" y="3653653"/>
            <a:ext cx="3768919" cy="461665"/>
          </a:xfrm>
          <a:prstGeom prst="rect">
            <a:avLst/>
          </a:prstGeom>
          <a:noFill/>
        </p:spPr>
        <p:txBody>
          <a:bodyPr wrap="square" rtlCol="0">
            <a:spAutoFit/>
          </a:bodyPr>
          <a:lstStyle/>
          <a:p>
            <a:pPr algn="ctr"/>
            <a:r>
              <a:rPr lang="en-US" sz="2400" dirty="0"/>
              <a:t>Folic acid is provided</a:t>
            </a:r>
          </a:p>
        </p:txBody>
      </p:sp>
      <p:sp>
        <p:nvSpPr>
          <p:cNvPr id="5" name="TextBox 4"/>
          <p:cNvSpPr txBox="1"/>
          <p:nvPr/>
        </p:nvSpPr>
        <p:spPr>
          <a:xfrm>
            <a:off x="4737650" y="3649012"/>
            <a:ext cx="3969027" cy="461665"/>
          </a:xfrm>
          <a:prstGeom prst="rect">
            <a:avLst/>
          </a:prstGeom>
          <a:noFill/>
        </p:spPr>
        <p:txBody>
          <a:bodyPr wrap="square" rtlCol="0">
            <a:spAutoFit/>
          </a:bodyPr>
          <a:lstStyle/>
          <a:p>
            <a:pPr algn="ctr"/>
            <a:r>
              <a:rPr lang="en-US" sz="2400" dirty="0"/>
              <a:t>Vitamin B12 is </a:t>
            </a:r>
            <a:r>
              <a:rPr lang="en-US" sz="2400" u="sng" dirty="0"/>
              <a:t>not</a:t>
            </a:r>
            <a:r>
              <a:rPr lang="en-US" sz="2400" dirty="0"/>
              <a:t> provided</a:t>
            </a:r>
          </a:p>
        </p:txBody>
      </p:sp>
      <p:sp>
        <p:nvSpPr>
          <p:cNvPr id="7" name="TextBox 6"/>
          <p:cNvSpPr txBox="1"/>
          <p:nvPr/>
        </p:nvSpPr>
        <p:spPr>
          <a:xfrm>
            <a:off x="638288" y="5298905"/>
            <a:ext cx="3448681" cy="461665"/>
          </a:xfrm>
          <a:prstGeom prst="rect">
            <a:avLst/>
          </a:prstGeom>
          <a:noFill/>
        </p:spPr>
        <p:txBody>
          <a:bodyPr wrap="square" rtlCol="0">
            <a:spAutoFit/>
          </a:bodyPr>
          <a:lstStyle/>
          <a:p>
            <a:pPr algn="ctr"/>
            <a:r>
              <a:rPr lang="en-US" sz="2400" dirty="0"/>
              <a:t>Anemia does not develop</a:t>
            </a:r>
          </a:p>
        </p:txBody>
      </p:sp>
      <p:sp>
        <p:nvSpPr>
          <p:cNvPr id="9" name="TextBox 8"/>
          <p:cNvSpPr txBox="1"/>
          <p:nvPr/>
        </p:nvSpPr>
        <p:spPr>
          <a:xfrm>
            <a:off x="4611751" y="5313476"/>
            <a:ext cx="4256598" cy="461665"/>
          </a:xfrm>
          <a:prstGeom prst="rect">
            <a:avLst/>
          </a:prstGeom>
          <a:noFill/>
        </p:spPr>
        <p:txBody>
          <a:bodyPr wrap="square" rtlCol="0">
            <a:spAutoFit/>
          </a:bodyPr>
          <a:lstStyle/>
          <a:p>
            <a:pPr algn="ctr"/>
            <a:r>
              <a:rPr lang="en-US" sz="2400" dirty="0"/>
              <a:t>Vitamin B12 deficiency develops</a:t>
            </a:r>
          </a:p>
        </p:txBody>
      </p:sp>
      <p:sp>
        <p:nvSpPr>
          <p:cNvPr id="10" name="Down Arrow 9"/>
          <p:cNvSpPr/>
          <p:nvPr/>
        </p:nvSpPr>
        <p:spPr>
          <a:xfrm>
            <a:off x="2122999" y="4161871"/>
            <a:ext cx="477078" cy="95415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own Arrow 14"/>
          <p:cNvSpPr/>
          <p:nvPr/>
        </p:nvSpPr>
        <p:spPr>
          <a:xfrm>
            <a:off x="6521392" y="4179104"/>
            <a:ext cx="477078" cy="95415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6620" y="2400651"/>
            <a:ext cx="9144000" cy="830997"/>
          </a:xfrm>
          <a:prstGeom prst="rect">
            <a:avLst/>
          </a:prstGeom>
          <a:noFill/>
        </p:spPr>
        <p:txBody>
          <a:bodyPr wrap="square" rtlCol="0">
            <a:spAutoFit/>
          </a:bodyPr>
          <a:lstStyle/>
          <a:p>
            <a:pPr algn="ctr"/>
            <a:r>
              <a:rPr lang="en-US" sz="2400" b="1" dirty="0">
                <a:solidFill>
                  <a:srgbClr val="B8A75A"/>
                </a:solidFill>
              </a:rPr>
              <a:t>People with vitamin B12 deficiency and no anemia who consume food fortified with folic acid</a:t>
            </a:r>
          </a:p>
        </p:txBody>
      </p:sp>
      <p:sp>
        <p:nvSpPr>
          <p:cNvPr id="12" name="TextBox 11"/>
          <p:cNvSpPr txBox="1"/>
          <p:nvPr/>
        </p:nvSpPr>
        <p:spPr>
          <a:xfrm>
            <a:off x="6629400" y="6504298"/>
            <a:ext cx="2514600" cy="369332"/>
          </a:xfrm>
          <a:prstGeom prst="rect">
            <a:avLst/>
          </a:prstGeom>
          <a:noFill/>
        </p:spPr>
        <p:txBody>
          <a:bodyPr wrap="square" rtlCol="0">
            <a:spAutoFit/>
          </a:bodyPr>
          <a:lstStyle/>
          <a:p>
            <a:pPr algn="r"/>
            <a:r>
              <a:rPr lang="en-US" dirty="0"/>
              <a:t>Mills 2003, Qi 2014</a:t>
            </a:r>
          </a:p>
        </p:txBody>
      </p:sp>
    </p:spTree>
    <p:extLst>
      <p:ext uri="{BB962C8B-B14F-4D97-AF65-F5344CB8AC3E}">
        <p14:creationId xmlns:p14="http://schemas.microsoft.com/office/powerpoint/2010/main" val="558127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641B-50A7-7EE5-7CB0-825BAE62F0C2}"/>
              </a:ext>
            </a:extLst>
          </p:cNvPr>
          <p:cNvSpPr>
            <a:spLocks noGrp="1"/>
          </p:cNvSpPr>
          <p:nvPr>
            <p:ph type="title"/>
          </p:nvPr>
        </p:nvSpPr>
        <p:spPr/>
        <p:txBody>
          <a:bodyPr>
            <a:normAutofit/>
          </a:bodyPr>
          <a:lstStyle/>
          <a:p>
            <a:r>
              <a:rPr lang="en-US" dirty="0"/>
              <a:t>Fortification with folic acid </a:t>
            </a:r>
            <a:r>
              <a:rPr lang="en-US" dirty="0">
                <a:solidFill>
                  <a:srgbClr val="B8A75A"/>
                </a:solidFill>
              </a:rPr>
              <a:t>does not mask </a:t>
            </a:r>
            <a:r>
              <a:rPr lang="en-US" dirty="0"/>
              <a:t>vitamin B12 deficiency</a:t>
            </a:r>
          </a:p>
        </p:txBody>
      </p:sp>
      <p:sp>
        <p:nvSpPr>
          <p:cNvPr id="5" name="TextBox 4">
            <a:extLst>
              <a:ext uri="{FF2B5EF4-FFF2-40B4-BE49-F238E27FC236}">
                <a16:creationId xmlns:a16="http://schemas.microsoft.com/office/drawing/2014/main" id="{17906ABB-58C5-272B-7AD8-DC67CBC79D93}"/>
              </a:ext>
            </a:extLst>
          </p:cNvPr>
          <p:cNvSpPr txBox="1"/>
          <p:nvPr/>
        </p:nvSpPr>
        <p:spPr>
          <a:xfrm>
            <a:off x="6629400" y="6504298"/>
            <a:ext cx="2514600" cy="369332"/>
          </a:xfrm>
          <a:prstGeom prst="rect">
            <a:avLst/>
          </a:prstGeom>
          <a:noFill/>
        </p:spPr>
        <p:txBody>
          <a:bodyPr wrap="square" rtlCol="0">
            <a:spAutoFit/>
          </a:bodyPr>
          <a:lstStyle/>
          <a:p>
            <a:pPr algn="r"/>
            <a:r>
              <a:rPr lang="en-US" dirty="0"/>
              <a:t>Mills 2003, Qi 2014</a:t>
            </a:r>
          </a:p>
        </p:txBody>
      </p:sp>
      <p:graphicFrame>
        <p:nvGraphicFramePr>
          <p:cNvPr id="13" name="Table 2">
            <a:extLst>
              <a:ext uri="{FF2B5EF4-FFF2-40B4-BE49-F238E27FC236}">
                <a16:creationId xmlns:a16="http://schemas.microsoft.com/office/drawing/2014/main" id="{4DC3F11B-3CA1-1A3F-0251-614C63A3CBDC}"/>
              </a:ext>
            </a:extLst>
          </p:cNvPr>
          <p:cNvGraphicFramePr>
            <a:graphicFrameLocks noGrp="1"/>
          </p:cNvGraphicFramePr>
          <p:nvPr/>
        </p:nvGraphicFramePr>
        <p:xfrm>
          <a:off x="124433" y="4963047"/>
          <a:ext cx="8903083" cy="1241468"/>
        </p:xfrm>
        <a:graphic>
          <a:graphicData uri="http://schemas.openxmlformats.org/drawingml/2006/table">
            <a:tbl>
              <a:tblPr firstRow="1" bandRow="1">
                <a:tableStyleId>{7DF18680-E054-41AD-8BC1-D1AEF772440D}</a:tableStyleId>
              </a:tblPr>
              <a:tblGrid>
                <a:gridCol w="1342417">
                  <a:extLst>
                    <a:ext uri="{9D8B030D-6E8A-4147-A177-3AD203B41FA5}">
                      <a16:colId xmlns:a16="http://schemas.microsoft.com/office/drawing/2014/main" val="2426819185"/>
                    </a:ext>
                  </a:extLst>
                </a:gridCol>
                <a:gridCol w="1790700">
                  <a:extLst>
                    <a:ext uri="{9D8B030D-6E8A-4147-A177-3AD203B41FA5}">
                      <a16:colId xmlns:a16="http://schemas.microsoft.com/office/drawing/2014/main" val="583861510"/>
                    </a:ext>
                  </a:extLst>
                </a:gridCol>
                <a:gridCol w="2057400">
                  <a:extLst>
                    <a:ext uri="{9D8B030D-6E8A-4147-A177-3AD203B41FA5}">
                      <a16:colId xmlns:a16="http://schemas.microsoft.com/office/drawing/2014/main" val="1792130755"/>
                    </a:ext>
                  </a:extLst>
                </a:gridCol>
                <a:gridCol w="3712566">
                  <a:extLst>
                    <a:ext uri="{9D8B030D-6E8A-4147-A177-3AD203B41FA5}">
                      <a16:colId xmlns:a16="http://schemas.microsoft.com/office/drawing/2014/main" val="972902625"/>
                    </a:ext>
                  </a:extLst>
                </a:gridCol>
              </a:tblGrid>
              <a:tr h="0">
                <a:tc>
                  <a:txBody>
                    <a:bodyPr/>
                    <a:lstStyle/>
                    <a:p>
                      <a:r>
                        <a:rPr lang="en-US" sz="1800" dirty="0"/>
                        <a:t>Study</a:t>
                      </a:r>
                    </a:p>
                  </a:txBody>
                  <a:tcPr/>
                </a:tc>
                <a:tc>
                  <a:txBody>
                    <a:bodyPr/>
                    <a:lstStyle/>
                    <a:p>
                      <a:r>
                        <a:rPr lang="en-US" sz="1800" dirty="0"/>
                        <a:t>Pre-fortification</a:t>
                      </a:r>
                    </a:p>
                  </a:txBody>
                  <a:tcPr/>
                </a:tc>
                <a:tc>
                  <a:txBody>
                    <a:bodyPr/>
                    <a:lstStyle/>
                    <a:p>
                      <a:pPr algn="r"/>
                      <a:r>
                        <a:rPr lang="en-US" sz="1800" dirty="0"/>
                        <a:t>Post-fortification</a:t>
                      </a:r>
                    </a:p>
                  </a:txBody>
                  <a:tcPr/>
                </a:tc>
                <a:tc>
                  <a:txBody>
                    <a:bodyPr/>
                    <a:lstStyle/>
                    <a:p>
                      <a:r>
                        <a:rPr lang="en-US" sz="1800" dirty="0"/>
                        <a:t>Conclusion</a:t>
                      </a:r>
                    </a:p>
                  </a:txBody>
                  <a:tcPr/>
                </a:tc>
                <a:extLst>
                  <a:ext uri="{0D108BD9-81ED-4DB2-BD59-A6C34878D82A}">
                    <a16:rowId xmlns:a16="http://schemas.microsoft.com/office/drawing/2014/main" val="3753964585"/>
                  </a:ext>
                </a:extLst>
              </a:tr>
              <a:tr h="437854">
                <a:tc>
                  <a:txBody>
                    <a:bodyPr/>
                    <a:lstStyle/>
                    <a:p>
                      <a:r>
                        <a:rPr lang="en-US" sz="1800" dirty="0"/>
                        <a:t>Mills 2003</a:t>
                      </a:r>
                    </a:p>
                  </a:txBody>
                  <a:tcPr/>
                </a:tc>
                <a:tc>
                  <a:txBody>
                    <a:bodyPr/>
                    <a:lstStyle/>
                    <a:p>
                      <a:pPr algn="r"/>
                      <a:r>
                        <a:rPr lang="en-US" sz="1800" dirty="0"/>
                        <a:t>39.2%</a:t>
                      </a:r>
                    </a:p>
                  </a:txBody>
                  <a:tcPr/>
                </a:tc>
                <a:tc>
                  <a:txBody>
                    <a:bodyPr/>
                    <a:lstStyle/>
                    <a:p>
                      <a:pPr algn="r"/>
                      <a:r>
                        <a:rPr lang="en-US" sz="1800" dirty="0"/>
                        <a:t>37.6%</a:t>
                      </a:r>
                    </a:p>
                  </a:txBody>
                  <a:tcPr/>
                </a:tc>
                <a:tc>
                  <a:txBody>
                    <a:bodyPr/>
                    <a:lstStyle/>
                    <a:p>
                      <a:r>
                        <a:rPr lang="en-US" sz="1800" dirty="0"/>
                        <a:t>No masking of vitamin B12 deficiency</a:t>
                      </a:r>
                    </a:p>
                  </a:txBody>
                  <a:tcPr/>
                </a:tc>
                <a:extLst>
                  <a:ext uri="{0D108BD9-81ED-4DB2-BD59-A6C34878D82A}">
                    <a16:rowId xmlns:a16="http://schemas.microsoft.com/office/drawing/2014/main" val="530091240"/>
                  </a:ext>
                </a:extLst>
              </a:tr>
              <a:tr h="437854">
                <a:tc>
                  <a:txBody>
                    <a:bodyPr/>
                    <a:lstStyle/>
                    <a:p>
                      <a:r>
                        <a:rPr lang="en-US" sz="1800" dirty="0"/>
                        <a:t>Qi 2014</a:t>
                      </a:r>
                    </a:p>
                  </a:txBody>
                  <a:tcPr/>
                </a:tc>
                <a:tc>
                  <a:txBody>
                    <a:bodyPr/>
                    <a:lstStyle/>
                    <a:p>
                      <a:pPr algn="r"/>
                      <a:r>
                        <a:rPr lang="en-US" sz="1800" dirty="0"/>
                        <a:t>4.0%</a:t>
                      </a:r>
                    </a:p>
                  </a:txBody>
                  <a:tcPr/>
                </a:tc>
                <a:tc>
                  <a:txBody>
                    <a:bodyPr/>
                    <a:lstStyle/>
                    <a:p>
                      <a:pPr algn="r"/>
                      <a:r>
                        <a:rPr lang="en-US" sz="1800" dirty="0"/>
                        <a:t>3.9%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No masking of vitamin B12 deficiency</a:t>
                      </a:r>
                    </a:p>
                  </a:txBody>
                  <a:tcPr/>
                </a:tc>
                <a:extLst>
                  <a:ext uri="{0D108BD9-81ED-4DB2-BD59-A6C34878D82A}">
                    <a16:rowId xmlns:a16="http://schemas.microsoft.com/office/drawing/2014/main" val="2111847968"/>
                  </a:ext>
                </a:extLst>
              </a:tr>
            </a:tbl>
          </a:graphicData>
        </a:graphic>
      </p:graphicFrame>
      <p:sp>
        <p:nvSpPr>
          <p:cNvPr id="14" name="TextBox 13">
            <a:extLst>
              <a:ext uri="{FF2B5EF4-FFF2-40B4-BE49-F238E27FC236}">
                <a16:creationId xmlns:a16="http://schemas.microsoft.com/office/drawing/2014/main" id="{6B78E01D-4DD1-11F7-2B4B-5B9CE321B026}"/>
              </a:ext>
            </a:extLst>
          </p:cNvPr>
          <p:cNvSpPr txBox="1"/>
          <p:nvPr/>
        </p:nvSpPr>
        <p:spPr>
          <a:xfrm>
            <a:off x="-6619" y="4137911"/>
            <a:ext cx="9144000" cy="646331"/>
          </a:xfrm>
          <a:prstGeom prst="rect">
            <a:avLst/>
          </a:prstGeom>
          <a:noFill/>
        </p:spPr>
        <p:txBody>
          <a:bodyPr wrap="square" rtlCol="0">
            <a:spAutoFit/>
          </a:bodyPr>
          <a:lstStyle/>
          <a:p>
            <a:pPr algn="ctr"/>
            <a:r>
              <a:rPr lang="en-US" dirty="0">
                <a:solidFill>
                  <a:srgbClr val="B8A75A"/>
                </a:solidFill>
              </a:rPr>
              <a:t>If fortification with folic acid masks vitamin B12 deficiency, the percentage of individuals with vitamin B12 deficiency but no anemia should </a:t>
            </a:r>
            <a:r>
              <a:rPr lang="en-US" u="sng" dirty="0">
                <a:solidFill>
                  <a:srgbClr val="B8A75A"/>
                </a:solidFill>
              </a:rPr>
              <a:t>increase</a:t>
            </a:r>
            <a:r>
              <a:rPr lang="en-US" dirty="0">
                <a:solidFill>
                  <a:srgbClr val="B8A75A"/>
                </a:solidFill>
              </a:rPr>
              <a:t> after fortification with folic acid</a:t>
            </a:r>
          </a:p>
        </p:txBody>
      </p:sp>
      <p:sp>
        <p:nvSpPr>
          <p:cNvPr id="16" name="TextBox 15">
            <a:extLst>
              <a:ext uri="{FF2B5EF4-FFF2-40B4-BE49-F238E27FC236}">
                <a16:creationId xmlns:a16="http://schemas.microsoft.com/office/drawing/2014/main" id="{AE72804B-4F52-C50D-D4D4-C5A3CBE91661}"/>
              </a:ext>
            </a:extLst>
          </p:cNvPr>
          <p:cNvSpPr txBox="1"/>
          <p:nvPr/>
        </p:nvSpPr>
        <p:spPr>
          <a:xfrm>
            <a:off x="124432" y="2514669"/>
            <a:ext cx="3768919" cy="369332"/>
          </a:xfrm>
          <a:prstGeom prst="rect">
            <a:avLst/>
          </a:prstGeom>
          <a:noFill/>
        </p:spPr>
        <p:txBody>
          <a:bodyPr wrap="square" rtlCol="0">
            <a:spAutoFit/>
          </a:bodyPr>
          <a:lstStyle/>
          <a:p>
            <a:pPr algn="ctr"/>
            <a:r>
              <a:rPr lang="en-US" dirty="0"/>
              <a:t>Folic acid is provided</a:t>
            </a:r>
          </a:p>
        </p:txBody>
      </p:sp>
      <p:sp>
        <p:nvSpPr>
          <p:cNvPr id="18" name="TextBox 17">
            <a:extLst>
              <a:ext uri="{FF2B5EF4-FFF2-40B4-BE49-F238E27FC236}">
                <a16:creationId xmlns:a16="http://schemas.microsoft.com/office/drawing/2014/main" id="{01379790-B421-E09D-224F-1C68A35552E2}"/>
              </a:ext>
            </a:extLst>
          </p:cNvPr>
          <p:cNvSpPr txBox="1"/>
          <p:nvPr/>
        </p:nvSpPr>
        <p:spPr>
          <a:xfrm>
            <a:off x="5058490" y="2510028"/>
            <a:ext cx="3969027" cy="369332"/>
          </a:xfrm>
          <a:prstGeom prst="rect">
            <a:avLst/>
          </a:prstGeom>
          <a:noFill/>
        </p:spPr>
        <p:txBody>
          <a:bodyPr wrap="square" rtlCol="0">
            <a:spAutoFit/>
          </a:bodyPr>
          <a:lstStyle/>
          <a:p>
            <a:pPr algn="ctr"/>
            <a:r>
              <a:rPr lang="en-US" dirty="0"/>
              <a:t>Vitamin B12 is </a:t>
            </a:r>
            <a:r>
              <a:rPr lang="en-US" u="sng" dirty="0"/>
              <a:t>not</a:t>
            </a:r>
            <a:r>
              <a:rPr lang="en-US" dirty="0"/>
              <a:t> provided</a:t>
            </a:r>
          </a:p>
        </p:txBody>
      </p:sp>
      <p:sp>
        <p:nvSpPr>
          <p:cNvPr id="20" name="TextBox 19">
            <a:extLst>
              <a:ext uri="{FF2B5EF4-FFF2-40B4-BE49-F238E27FC236}">
                <a16:creationId xmlns:a16="http://schemas.microsoft.com/office/drawing/2014/main" id="{8D5A49BD-C38A-2601-3F41-74CC0D316203}"/>
              </a:ext>
            </a:extLst>
          </p:cNvPr>
          <p:cNvSpPr txBox="1"/>
          <p:nvPr/>
        </p:nvSpPr>
        <p:spPr>
          <a:xfrm>
            <a:off x="638288" y="3453071"/>
            <a:ext cx="3448681" cy="369332"/>
          </a:xfrm>
          <a:prstGeom prst="rect">
            <a:avLst/>
          </a:prstGeom>
          <a:noFill/>
        </p:spPr>
        <p:txBody>
          <a:bodyPr wrap="square" rtlCol="0">
            <a:spAutoFit/>
          </a:bodyPr>
          <a:lstStyle/>
          <a:p>
            <a:pPr algn="ctr"/>
            <a:r>
              <a:rPr lang="en-US" dirty="0"/>
              <a:t>Anemia does not develop</a:t>
            </a:r>
          </a:p>
        </p:txBody>
      </p:sp>
      <p:sp>
        <p:nvSpPr>
          <p:cNvPr id="22" name="TextBox 21">
            <a:extLst>
              <a:ext uri="{FF2B5EF4-FFF2-40B4-BE49-F238E27FC236}">
                <a16:creationId xmlns:a16="http://schemas.microsoft.com/office/drawing/2014/main" id="{219FEBEB-4AFC-DF2A-DC8C-E2DB0598A88F}"/>
              </a:ext>
            </a:extLst>
          </p:cNvPr>
          <p:cNvSpPr txBox="1"/>
          <p:nvPr/>
        </p:nvSpPr>
        <p:spPr>
          <a:xfrm>
            <a:off x="4611751" y="3467642"/>
            <a:ext cx="4256598" cy="369332"/>
          </a:xfrm>
          <a:prstGeom prst="rect">
            <a:avLst/>
          </a:prstGeom>
          <a:noFill/>
        </p:spPr>
        <p:txBody>
          <a:bodyPr wrap="square" rtlCol="0">
            <a:spAutoFit/>
          </a:bodyPr>
          <a:lstStyle/>
          <a:p>
            <a:pPr algn="ctr"/>
            <a:r>
              <a:rPr lang="en-US" dirty="0"/>
              <a:t>Vitamin B12 deficiency develops</a:t>
            </a:r>
          </a:p>
        </p:txBody>
      </p:sp>
      <p:sp>
        <p:nvSpPr>
          <p:cNvPr id="24" name="Down Arrow 9">
            <a:extLst>
              <a:ext uri="{FF2B5EF4-FFF2-40B4-BE49-F238E27FC236}">
                <a16:creationId xmlns:a16="http://schemas.microsoft.com/office/drawing/2014/main" id="{2F4BD0F8-6EED-8FB9-681E-BF73C32F87E7}"/>
              </a:ext>
            </a:extLst>
          </p:cNvPr>
          <p:cNvSpPr/>
          <p:nvPr/>
        </p:nvSpPr>
        <p:spPr>
          <a:xfrm>
            <a:off x="2122999" y="2878550"/>
            <a:ext cx="491864" cy="57432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Down Arrow 14">
            <a:extLst>
              <a:ext uri="{FF2B5EF4-FFF2-40B4-BE49-F238E27FC236}">
                <a16:creationId xmlns:a16="http://schemas.microsoft.com/office/drawing/2014/main" id="{3D60EE7C-E4F6-E443-144F-C219EB831F09}"/>
              </a:ext>
            </a:extLst>
          </p:cNvPr>
          <p:cNvSpPr/>
          <p:nvPr/>
        </p:nvSpPr>
        <p:spPr>
          <a:xfrm>
            <a:off x="6521392" y="2874518"/>
            <a:ext cx="491864" cy="574329"/>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a:extLst>
              <a:ext uri="{FF2B5EF4-FFF2-40B4-BE49-F238E27FC236}">
                <a16:creationId xmlns:a16="http://schemas.microsoft.com/office/drawing/2014/main" id="{6449FFC5-4CAB-BE6A-8289-C3119E40CAF7}"/>
              </a:ext>
            </a:extLst>
          </p:cNvPr>
          <p:cNvSpPr txBox="1"/>
          <p:nvPr/>
        </p:nvSpPr>
        <p:spPr>
          <a:xfrm>
            <a:off x="-6620" y="2095853"/>
            <a:ext cx="9144000" cy="369332"/>
          </a:xfrm>
          <a:prstGeom prst="rect">
            <a:avLst/>
          </a:prstGeom>
          <a:noFill/>
        </p:spPr>
        <p:txBody>
          <a:bodyPr wrap="square" rtlCol="0">
            <a:spAutoFit/>
          </a:bodyPr>
          <a:lstStyle/>
          <a:p>
            <a:pPr algn="ctr"/>
            <a:r>
              <a:rPr lang="en-US" b="1" dirty="0">
                <a:solidFill>
                  <a:srgbClr val="B8A75A"/>
                </a:solidFill>
              </a:rPr>
              <a:t>People with vitamin B12 deficiency and no anemia who consume food fortified with folic acid</a:t>
            </a:r>
          </a:p>
        </p:txBody>
      </p:sp>
      <p:sp>
        <p:nvSpPr>
          <p:cNvPr id="31" name="Right Brace 30">
            <a:extLst>
              <a:ext uri="{FF2B5EF4-FFF2-40B4-BE49-F238E27FC236}">
                <a16:creationId xmlns:a16="http://schemas.microsoft.com/office/drawing/2014/main" id="{E9FD9967-9E15-0AC8-5C9C-04C1E90C8745}"/>
              </a:ext>
            </a:extLst>
          </p:cNvPr>
          <p:cNvSpPr/>
          <p:nvPr/>
        </p:nvSpPr>
        <p:spPr>
          <a:xfrm rot="5400000">
            <a:off x="4552342" y="-196529"/>
            <a:ext cx="401951" cy="82300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56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9470F-59FE-53F5-ED88-9FB6935D5414}"/>
              </a:ext>
            </a:extLst>
          </p:cNvPr>
          <p:cNvSpPr>
            <a:spLocks noGrp="1"/>
          </p:cNvSpPr>
          <p:nvPr>
            <p:ph type="title"/>
          </p:nvPr>
        </p:nvSpPr>
        <p:spPr/>
        <p:txBody>
          <a:bodyPr>
            <a:normAutofit/>
          </a:bodyPr>
          <a:lstStyle/>
          <a:p>
            <a:r>
              <a:rPr lang="en-US" dirty="0"/>
              <a:t>Free folic acid in the blood does not increase adenoma risk</a:t>
            </a:r>
          </a:p>
        </p:txBody>
      </p:sp>
      <p:sp>
        <p:nvSpPr>
          <p:cNvPr id="7" name="TextBox 6">
            <a:extLst>
              <a:ext uri="{FF2B5EF4-FFF2-40B4-BE49-F238E27FC236}">
                <a16:creationId xmlns:a16="http://schemas.microsoft.com/office/drawing/2014/main" id="{D874F01F-CCA1-85B7-F0B3-E500DB5C10A0}"/>
              </a:ext>
            </a:extLst>
          </p:cNvPr>
          <p:cNvSpPr txBox="1"/>
          <p:nvPr/>
        </p:nvSpPr>
        <p:spPr>
          <a:xfrm>
            <a:off x="11338" y="6025762"/>
            <a:ext cx="8749146" cy="830997"/>
          </a:xfrm>
          <a:prstGeom prst="rect">
            <a:avLst/>
          </a:prstGeom>
          <a:noFill/>
        </p:spPr>
        <p:txBody>
          <a:bodyPr wrap="square" rtlCol="0">
            <a:spAutoFit/>
          </a:bodyPr>
          <a:lstStyle/>
          <a:p>
            <a:r>
              <a:rPr lang="en-US" sz="2400" dirty="0"/>
              <a:t>Adenomas are benign tumors that can develop into cancer</a:t>
            </a:r>
          </a:p>
          <a:p>
            <a:r>
              <a:rPr lang="en-US" sz="2400" dirty="0"/>
              <a:t>“Free folic acid” is also referred to as “unmetabolized folic acid”</a:t>
            </a:r>
          </a:p>
        </p:txBody>
      </p:sp>
    </p:spTree>
    <p:extLst>
      <p:ext uri="{BB962C8B-B14F-4D97-AF65-F5344CB8AC3E}">
        <p14:creationId xmlns:p14="http://schemas.microsoft.com/office/powerpoint/2010/main" val="1858344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EE52D-61E6-E3C5-F2E7-24BE2C640E18}"/>
              </a:ext>
            </a:extLst>
          </p:cNvPr>
          <p:cNvSpPr>
            <a:spLocks noGrp="1"/>
          </p:cNvSpPr>
          <p:nvPr>
            <p:ph type="title"/>
          </p:nvPr>
        </p:nvSpPr>
        <p:spPr/>
        <p:txBody>
          <a:bodyPr>
            <a:normAutofit fontScale="90000"/>
          </a:bodyPr>
          <a:lstStyle/>
          <a:p>
            <a:r>
              <a:rPr lang="en-US" dirty="0"/>
              <a:t>After folic acid consumption, free folic acid appears in the blood</a:t>
            </a:r>
          </a:p>
        </p:txBody>
      </p:sp>
      <p:sp>
        <p:nvSpPr>
          <p:cNvPr id="7" name="TextBox 6">
            <a:extLst>
              <a:ext uri="{FF2B5EF4-FFF2-40B4-BE49-F238E27FC236}">
                <a16:creationId xmlns:a16="http://schemas.microsoft.com/office/drawing/2014/main" id="{35D06346-1530-83D7-2BB7-ABBE0B96EF11}"/>
              </a:ext>
            </a:extLst>
          </p:cNvPr>
          <p:cNvSpPr txBox="1"/>
          <p:nvPr/>
        </p:nvSpPr>
        <p:spPr>
          <a:xfrm>
            <a:off x="1" y="6358285"/>
            <a:ext cx="9144000" cy="461665"/>
          </a:xfrm>
          <a:prstGeom prst="rect">
            <a:avLst/>
          </a:prstGeom>
          <a:noFill/>
        </p:spPr>
        <p:txBody>
          <a:bodyPr wrap="square" rtlCol="0">
            <a:spAutoFit/>
          </a:bodyPr>
          <a:lstStyle/>
          <a:p>
            <a:r>
              <a:rPr lang="en-US" sz="2400" dirty="0"/>
              <a:t>“Free folic acid” is also referred to as “</a:t>
            </a:r>
            <a:r>
              <a:rPr lang="en-US" sz="2400" dirty="0" err="1"/>
              <a:t>unmetabolized</a:t>
            </a:r>
            <a:r>
              <a:rPr lang="en-US" sz="2400" dirty="0"/>
              <a:t> folic acid”</a:t>
            </a:r>
          </a:p>
        </p:txBody>
      </p:sp>
      <p:pic>
        <p:nvPicPr>
          <p:cNvPr id="9" name="Picture 8">
            <a:extLst>
              <a:ext uri="{FF2B5EF4-FFF2-40B4-BE49-F238E27FC236}">
                <a16:creationId xmlns:a16="http://schemas.microsoft.com/office/drawing/2014/main" id="{2572A909-3702-3645-BAF7-4BC5C68748C8}"/>
              </a:ext>
            </a:extLst>
          </p:cNvPr>
          <p:cNvPicPr>
            <a:picLocks noChangeAspect="1"/>
          </p:cNvPicPr>
          <p:nvPr/>
        </p:nvPicPr>
        <p:blipFill>
          <a:blip r:embed="rId3"/>
          <a:stretch>
            <a:fillRect/>
          </a:stretch>
        </p:blipFill>
        <p:spPr>
          <a:xfrm>
            <a:off x="295100" y="2085785"/>
            <a:ext cx="8848900" cy="4224013"/>
          </a:xfrm>
          <a:prstGeom prst="rect">
            <a:avLst/>
          </a:prstGeom>
        </p:spPr>
      </p:pic>
    </p:spTree>
    <p:extLst>
      <p:ext uri="{BB962C8B-B14F-4D97-AF65-F5344CB8AC3E}">
        <p14:creationId xmlns:p14="http://schemas.microsoft.com/office/powerpoint/2010/main" val="128001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
          <p:cNvSpPr txBox="1">
            <a:spLocks noGrp="1"/>
          </p:cNvSpPr>
          <p:nvPr>
            <p:ph type="title"/>
          </p:nvPr>
        </p:nvSpPr>
        <p:spPr>
          <a:xfrm>
            <a:off x="628650" y="1131097"/>
            <a:ext cx="7886700" cy="994172"/>
          </a:xfrm>
          <a:prstGeom prst="rect">
            <a:avLst/>
          </a:prstGeom>
          <a:noFill/>
          <a:ln>
            <a:noFill/>
          </a:ln>
        </p:spPr>
        <p:txBody>
          <a:bodyPr spcFirstLastPara="1" wrap="square" lIns="68569" tIns="34275" rIns="68569" bIns="34275" anchor="ctr" anchorCtr="0">
            <a:normAutofit fontScale="90000"/>
          </a:bodyPr>
          <a:lstStyle/>
          <a:p>
            <a:pPr>
              <a:buSzPts val="4400"/>
            </a:pPr>
            <a:r>
              <a:rPr lang="en-US" dirty="0"/>
              <a:t>FFI supports fortification of wheat flour, maize flour and rice (grains)</a:t>
            </a:r>
            <a:endParaRPr dirty="0"/>
          </a:p>
        </p:txBody>
      </p:sp>
      <p:sp>
        <p:nvSpPr>
          <p:cNvPr id="2" name="TextBox 1">
            <a:extLst>
              <a:ext uri="{FF2B5EF4-FFF2-40B4-BE49-F238E27FC236}">
                <a16:creationId xmlns:a16="http://schemas.microsoft.com/office/drawing/2014/main" id="{11486A79-DCC1-E1F8-88C4-EDFF2493B12B}"/>
              </a:ext>
            </a:extLst>
          </p:cNvPr>
          <p:cNvSpPr txBox="1"/>
          <p:nvPr/>
        </p:nvSpPr>
        <p:spPr>
          <a:xfrm>
            <a:off x="11704320" y="4352544"/>
            <a:ext cx="184731" cy="369332"/>
          </a:xfrm>
          <a:prstGeom prst="rect">
            <a:avLst/>
          </a:prstGeom>
          <a:noFill/>
        </p:spPr>
        <p:txBody>
          <a:bodyPr wrap="none" rtlCol="0">
            <a:spAutoFit/>
          </a:bodyPr>
          <a:lstStyle/>
          <a:p>
            <a:endParaRPr lang="en-US" dirty="0"/>
          </a:p>
        </p:txBody>
      </p:sp>
      <p:pic>
        <p:nvPicPr>
          <p:cNvPr id="1026" name="Picture 2" descr="Whole Wheat Flour vs. White Flour">
            <a:extLst>
              <a:ext uri="{FF2B5EF4-FFF2-40B4-BE49-F238E27FC236}">
                <a16:creationId xmlns:a16="http://schemas.microsoft.com/office/drawing/2014/main" id="{990A37FF-4C29-8838-714B-99F17DE2E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22" y="2646616"/>
            <a:ext cx="2686050" cy="1704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D97E9F-9AAF-7765-B2C0-462F72B7A16C}"/>
              </a:ext>
            </a:extLst>
          </p:cNvPr>
          <p:cNvSpPr txBox="1"/>
          <p:nvPr/>
        </p:nvSpPr>
        <p:spPr>
          <a:xfrm>
            <a:off x="176784" y="4351661"/>
            <a:ext cx="2608326" cy="369332"/>
          </a:xfrm>
          <a:prstGeom prst="rect">
            <a:avLst/>
          </a:prstGeom>
          <a:noFill/>
        </p:spPr>
        <p:txBody>
          <a:bodyPr wrap="square" rtlCol="0">
            <a:spAutoFit/>
          </a:bodyPr>
          <a:lstStyle/>
          <a:p>
            <a:pPr algn="ctr"/>
            <a:r>
              <a:rPr lang="en-US" dirty="0">
                <a:hlinkClick r:id="rId4"/>
              </a:rPr>
              <a:t>Image</a:t>
            </a:r>
            <a:endParaRPr lang="en-US" dirty="0"/>
          </a:p>
        </p:txBody>
      </p:sp>
      <p:pic>
        <p:nvPicPr>
          <p:cNvPr id="1028" name="Picture 4" descr="What Is Corn Flour? How to Use Corn Flour in Your Cooking - 2022 -  MasterClass">
            <a:extLst>
              <a:ext uri="{FF2B5EF4-FFF2-40B4-BE49-F238E27FC236}">
                <a16:creationId xmlns:a16="http://schemas.microsoft.com/office/drawing/2014/main" id="{7208C393-6359-BEC3-1AC9-9BF3BF73E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557" y="2646616"/>
            <a:ext cx="3037118"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pland Rice: Varieties, Growing Guide, Care, Problems and Harvest">
            <a:extLst>
              <a:ext uri="{FF2B5EF4-FFF2-40B4-BE49-F238E27FC236}">
                <a16:creationId xmlns:a16="http://schemas.microsoft.com/office/drawing/2014/main" id="{7340848D-9200-0B9A-4F50-198A6A17F2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8239" y="2646616"/>
            <a:ext cx="2557463"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01A2B2-A270-7125-85EF-AB136E845048}"/>
              </a:ext>
            </a:extLst>
          </p:cNvPr>
          <p:cNvSpPr txBox="1"/>
          <p:nvPr/>
        </p:nvSpPr>
        <p:spPr>
          <a:xfrm>
            <a:off x="6507480" y="4389120"/>
            <a:ext cx="2608326" cy="369332"/>
          </a:xfrm>
          <a:prstGeom prst="rect">
            <a:avLst/>
          </a:prstGeom>
          <a:noFill/>
        </p:spPr>
        <p:txBody>
          <a:bodyPr wrap="square" rtlCol="0">
            <a:spAutoFit/>
          </a:bodyPr>
          <a:lstStyle/>
          <a:p>
            <a:pPr algn="ctr"/>
            <a:r>
              <a:rPr lang="en-US" dirty="0">
                <a:hlinkClick r:id="rId7"/>
              </a:rPr>
              <a:t>Image</a:t>
            </a:r>
            <a:endParaRPr lang="en-US" dirty="0"/>
          </a:p>
        </p:txBody>
      </p:sp>
      <p:sp>
        <p:nvSpPr>
          <p:cNvPr id="9" name="TextBox 8">
            <a:extLst>
              <a:ext uri="{FF2B5EF4-FFF2-40B4-BE49-F238E27FC236}">
                <a16:creationId xmlns:a16="http://schemas.microsoft.com/office/drawing/2014/main" id="{773AE886-440E-4DB5-FA3F-7A2B894B9ADE}"/>
              </a:ext>
            </a:extLst>
          </p:cNvPr>
          <p:cNvSpPr txBox="1"/>
          <p:nvPr/>
        </p:nvSpPr>
        <p:spPr>
          <a:xfrm>
            <a:off x="3124557" y="4389120"/>
            <a:ext cx="3037118" cy="369332"/>
          </a:xfrm>
          <a:prstGeom prst="rect">
            <a:avLst/>
          </a:prstGeom>
          <a:noFill/>
        </p:spPr>
        <p:txBody>
          <a:bodyPr wrap="square" rtlCol="0">
            <a:spAutoFit/>
          </a:bodyPr>
          <a:lstStyle/>
          <a:p>
            <a:pPr algn="ctr"/>
            <a:r>
              <a:rPr lang="en-US" dirty="0">
                <a:hlinkClick r:id="rId8"/>
              </a:rPr>
              <a:t>Image</a:t>
            </a:r>
            <a:endParaRPr lang="en-US" dirty="0"/>
          </a:p>
        </p:txBody>
      </p:sp>
      <p:sp>
        <p:nvSpPr>
          <p:cNvPr id="10" name="TextBox 9">
            <a:extLst>
              <a:ext uri="{FF2B5EF4-FFF2-40B4-BE49-F238E27FC236}">
                <a16:creationId xmlns:a16="http://schemas.microsoft.com/office/drawing/2014/main" id="{2315711E-F914-C98A-2539-27FDE751DA7E}"/>
              </a:ext>
            </a:extLst>
          </p:cNvPr>
          <p:cNvSpPr txBox="1"/>
          <p:nvPr/>
        </p:nvSpPr>
        <p:spPr>
          <a:xfrm>
            <a:off x="0" y="5090160"/>
            <a:ext cx="9144000" cy="523220"/>
          </a:xfrm>
          <a:prstGeom prst="rect">
            <a:avLst/>
          </a:prstGeom>
          <a:solidFill>
            <a:srgbClr val="B8A75A"/>
          </a:solidFill>
        </p:spPr>
        <p:txBody>
          <a:bodyPr wrap="square" rtlCol="0">
            <a:spAutoFit/>
          </a:bodyPr>
          <a:lstStyle/>
          <a:p>
            <a:pPr algn="ctr"/>
            <a:r>
              <a:rPr lang="en-US" sz="2800" dirty="0"/>
              <a:t>Provide 60% of the world’s food energy intake</a:t>
            </a:r>
          </a:p>
        </p:txBody>
      </p:sp>
      <p:sp>
        <p:nvSpPr>
          <p:cNvPr id="12" name="TextBox 11">
            <a:extLst>
              <a:ext uri="{FF2B5EF4-FFF2-40B4-BE49-F238E27FC236}">
                <a16:creationId xmlns:a16="http://schemas.microsoft.com/office/drawing/2014/main" id="{7D1C9A26-4DDF-85A0-2883-57D6547EC6D4}"/>
              </a:ext>
            </a:extLst>
          </p:cNvPr>
          <p:cNvSpPr txBox="1"/>
          <p:nvPr/>
        </p:nvSpPr>
        <p:spPr>
          <a:xfrm>
            <a:off x="28194" y="6458629"/>
            <a:ext cx="6982206" cy="369332"/>
          </a:xfrm>
          <a:prstGeom prst="rect">
            <a:avLst/>
          </a:prstGeom>
          <a:noFill/>
        </p:spPr>
        <p:txBody>
          <a:bodyPr wrap="square" rtlCol="0">
            <a:spAutoFit/>
          </a:bodyPr>
          <a:lstStyle/>
          <a:p>
            <a:r>
              <a:rPr lang="en-US" dirty="0">
                <a:hlinkClick r:id="rId9"/>
              </a:rPr>
              <a:t>https://www.fao.org/3/u8480e/u8480e07.htm</a:t>
            </a: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01D2-C966-990A-D565-45249D892A54}"/>
              </a:ext>
            </a:extLst>
          </p:cNvPr>
          <p:cNvSpPr>
            <a:spLocks noGrp="1"/>
          </p:cNvSpPr>
          <p:nvPr>
            <p:ph type="title"/>
          </p:nvPr>
        </p:nvSpPr>
        <p:spPr>
          <a:xfrm>
            <a:off x="638289" y="503550"/>
            <a:ext cx="7886700" cy="1325563"/>
          </a:xfrm>
        </p:spPr>
        <p:txBody>
          <a:bodyPr>
            <a:normAutofit/>
          </a:bodyPr>
          <a:lstStyle/>
          <a:p>
            <a:r>
              <a:rPr lang="en-US" sz="3600" dirty="0"/>
              <a:t>Free folic acid </a:t>
            </a:r>
            <a:r>
              <a:rPr lang="en-US" sz="3600" dirty="0">
                <a:solidFill>
                  <a:srgbClr val="B8A75A"/>
                </a:solidFill>
              </a:rPr>
              <a:t>does not increase </a:t>
            </a:r>
            <a:r>
              <a:rPr lang="en-US" sz="3600" dirty="0"/>
              <a:t>the risk of adenomas</a:t>
            </a:r>
          </a:p>
        </p:txBody>
      </p:sp>
      <p:sp>
        <p:nvSpPr>
          <p:cNvPr id="5" name="TextBox 4">
            <a:extLst>
              <a:ext uri="{FF2B5EF4-FFF2-40B4-BE49-F238E27FC236}">
                <a16:creationId xmlns:a16="http://schemas.microsoft.com/office/drawing/2014/main" id="{E6D9C386-AB12-5A3F-A4AF-4479BDC4125D}"/>
              </a:ext>
            </a:extLst>
          </p:cNvPr>
          <p:cNvSpPr txBox="1"/>
          <p:nvPr/>
        </p:nvSpPr>
        <p:spPr>
          <a:xfrm>
            <a:off x="11338" y="5770582"/>
            <a:ext cx="8749146" cy="830997"/>
          </a:xfrm>
          <a:prstGeom prst="rect">
            <a:avLst/>
          </a:prstGeom>
          <a:noFill/>
        </p:spPr>
        <p:txBody>
          <a:bodyPr wrap="square" rtlCol="0">
            <a:spAutoFit/>
          </a:bodyPr>
          <a:lstStyle/>
          <a:p>
            <a:r>
              <a:rPr lang="en-US" sz="2400" dirty="0"/>
              <a:t>Adenomas are benign tumors that can develop into cancer</a:t>
            </a:r>
          </a:p>
          <a:p>
            <a:r>
              <a:rPr lang="en-US" sz="2400" dirty="0"/>
              <a:t>“Free folic acid” is also referred to as “unmetabolized folic acid”</a:t>
            </a:r>
          </a:p>
        </p:txBody>
      </p:sp>
      <p:sp>
        <p:nvSpPr>
          <p:cNvPr id="6" name="TextBox 5">
            <a:extLst>
              <a:ext uri="{FF2B5EF4-FFF2-40B4-BE49-F238E27FC236}">
                <a16:creationId xmlns:a16="http://schemas.microsoft.com/office/drawing/2014/main" id="{332702A9-1EA5-3C50-F8B5-37878406C7B9}"/>
              </a:ext>
            </a:extLst>
          </p:cNvPr>
          <p:cNvSpPr txBox="1"/>
          <p:nvPr/>
        </p:nvSpPr>
        <p:spPr>
          <a:xfrm>
            <a:off x="4369608" y="6483790"/>
            <a:ext cx="4805917" cy="369332"/>
          </a:xfrm>
          <a:prstGeom prst="rect">
            <a:avLst/>
          </a:prstGeom>
          <a:noFill/>
        </p:spPr>
        <p:txBody>
          <a:bodyPr wrap="square" rtlCol="0">
            <a:spAutoFit/>
          </a:bodyPr>
          <a:lstStyle/>
          <a:p>
            <a:pPr algn="r"/>
            <a:r>
              <a:rPr lang="en-US" dirty="0"/>
              <a:t>Rees 2017</a:t>
            </a:r>
          </a:p>
        </p:txBody>
      </p:sp>
      <p:pic>
        <p:nvPicPr>
          <p:cNvPr id="8" name="Picture 7">
            <a:extLst>
              <a:ext uri="{FF2B5EF4-FFF2-40B4-BE49-F238E27FC236}">
                <a16:creationId xmlns:a16="http://schemas.microsoft.com/office/drawing/2014/main" id="{95589C78-A032-DB6D-E409-FDFA170001A2}"/>
              </a:ext>
            </a:extLst>
          </p:cNvPr>
          <p:cNvPicPr>
            <a:picLocks noChangeAspect="1"/>
          </p:cNvPicPr>
          <p:nvPr/>
        </p:nvPicPr>
        <p:blipFill>
          <a:blip r:embed="rId3"/>
          <a:stretch>
            <a:fillRect/>
          </a:stretch>
        </p:blipFill>
        <p:spPr>
          <a:xfrm>
            <a:off x="1074259" y="2372559"/>
            <a:ext cx="7367657" cy="3479352"/>
          </a:xfrm>
          <a:prstGeom prst="rect">
            <a:avLst/>
          </a:prstGeom>
        </p:spPr>
      </p:pic>
      <p:sp>
        <p:nvSpPr>
          <p:cNvPr id="4" name="TextBox 3">
            <a:extLst>
              <a:ext uri="{FF2B5EF4-FFF2-40B4-BE49-F238E27FC236}">
                <a16:creationId xmlns:a16="http://schemas.microsoft.com/office/drawing/2014/main" id="{BBE514B1-50BA-4D8F-D8DE-D57E6CE34662}"/>
              </a:ext>
            </a:extLst>
          </p:cNvPr>
          <p:cNvSpPr txBox="1"/>
          <p:nvPr/>
        </p:nvSpPr>
        <p:spPr>
          <a:xfrm>
            <a:off x="914400" y="1652339"/>
            <a:ext cx="7591311" cy="830997"/>
          </a:xfrm>
          <a:prstGeom prst="rect">
            <a:avLst/>
          </a:prstGeom>
          <a:noFill/>
        </p:spPr>
        <p:txBody>
          <a:bodyPr wrap="square" rtlCol="0">
            <a:spAutoFit/>
          </a:bodyPr>
          <a:lstStyle/>
          <a:p>
            <a:pPr algn="ctr"/>
            <a:r>
              <a:rPr lang="en-US" sz="2400" b="1" dirty="0">
                <a:solidFill>
                  <a:srgbClr val="B8A75A"/>
                </a:solidFill>
              </a:rPr>
              <a:t>Relationship between Free Folic Acid In Blood and Risk of Developing Colorectal Adenomas</a:t>
            </a:r>
          </a:p>
        </p:txBody>
      </p:sp>
    </p:spTree>
    <p:extLst>
      <p:ext uri="{BB962C8B-B14F-4D97-AF65-F5344CB8AC3E}">
        <p14:creationId xmlns:p14="http://schemas.microsoft.com/office/powerpoint/2010/main" val="426172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3ABE8-CD41-1947-81E5-9D2638F485BD}"/>
              </a:ext>
            </a:extLst>
          </p:cNvPr>
          <p:cNvPicPr>
            <a:picLocks noChangeAspect="1"/>
          </p:cNvPicPr>
          <p:nvPr/>
        </p:nvPicPr>
        <p:blipFill>
          <a:blip r:embed="rId3"/>
          <a:stretch>
            <a:fillRect/>
          </a:stretch>
        </p:blipFill>
        <p:spPr>
          <a:xfrm>
            <a:off x="0" y="1886174"/>
            <a:ext cx="9144000" cy="1032263"/>
          </a:xfrm>
          <a:prstGeom prst="rect">
            <a:avLst/>
          </a:prstGeom>
        </p:spPr>
      </p:pic>
      <p:sp>
        <p:nvSpPr>
          <p:cNvPr id="5" name="TextBox 4">
            <a:extLst>
              <a:ext uri="{FF2B5EF4-FFF2-40B4-BE49-F238E27FC236}">
                <a16:creationId xmlns:a16="http://schemas.microsoft.com/office/drawing/2014/main" id="{CD9ED45C-FFDE-BF2A-D833-B5F353B66349}"/>
              </a:ext>
            </a:extLst>
          </p:cNvPr>
          <p:cNvSpPr txBox="1"/>
          <p:nvPr/>
        </p:nvSpPr>
        <p:spPr>
          <a:xfrm>
            <a:off x="946484" y="3240506"/>
            <a:ext cx="7331242" cy="2677656"/>
          </a:xfrm>
          <a:prstGeom prst="rect">
            <a:avLst/>
          </a:prstGeom>
          <a:noFill/>
        </p:spPr>
        <p:txBody>
          <a:bodyPr wrap="square" rtlCol="0">
            <a:spAutoFit/>
          </a:bodyPr>
          <a:lstStyle/>
          <a:p>
            <a:pPr algn="ctr"/>
            <a:r>
              <a:rPr lang="en-US" sz="2800" dirty="0"/>
              <a:t>“Observations indicating adverse effects from excess folic acid intake, elevated folate status, and unmetabolized folic acid (UMFA) </a:t>
            </a:r>
            <a:r>
              <a:rPr lang="en-US" sz="2800" dirty="0">
                <a:solidFill>
                  <a:srgbClr val="B8A75A"/>
                </a:solidFill>
              </a:rPr>
              <a:t>remain inconclusive</a:t>
            </a:r>
            <a:r>
              <a:rPr lang="en-US" sz="2800" dirty="0"/>
              <a:t>; the data do not provide the evidence needed to affect public health recommendations.”</a:t>
            </a:r>
          </a:p>
        </p:txBody>
      </p:sp>
      <p:sp>
        <p:nvSpPr>
          <p:cNvPr id="6" name="TextBox 5">
            <a:extLst>
              <a:ext uri="{FF2B5EF4-FFF2-40B4-BE49-F238E27FC236}">
                <a16:creationId xmlns:a16="http://schemas.microsoft.com/office/drawing/2014/main" id="{5D9A0D2D-49CD-8376-A45A-2535F7CD9BCD}"/>
              </a:ext>
            </a:extLst>
          </p:cNvPr>
          <p:cNvSpPr txBox="1"/>
          <p:nvPr/>
        </p:nvSpPr>
        <p:spPr>
          <a:xfrm>
            <a:off x="6769768" y="6481009"/>
            <a:ext cx="2374232" cy="369332"/>
          </a:xfrm>
          <a:prstGeom prst="rect">
            <a:avLst/>
          </a:prstGeom>
          <a:noFill/>
        </p:spPr>
        <p:txBody>
          <a:bodyPr wrap="square" rtlCol="0">
            <a:spAutoFit/>
          </a:bodyPr>
          <a:lstStyle/>
          <a:p>
            <a:pPr algn="r"/>
            <a:r>
              <a:rPr lang="en-US" dirty="0" err="1"/>
              <a:t>Maruvada</a:t>
            </a:r>
            <a:r>
              <a:rPr lang="en-US" dirty="0"/>
              <a:t> 2020</a:t>
            </a:r>
          </a:p>
        </p:txBody>
      </p:sp>
      <p:pic>
        <p:nvPicPr>
          <p:cNvPr id="10" name="Picture 9">
            <a:extLst>
              <a:ext uri="{FF2B5EF4-FFF2-40B4-BE49-F238E27FC236}">
                <a16:creationId xmlns:a16="http://schemas.microsoft.com/office/drawing/2014/main" id="{57B91B8A-1DF3-EB65-8A23-3C44CA8F19CC}"/>
              </a:ext>
            </a:extLst>
          </p:cNvPr>
          <p:cNvPicPr>
            <a:picLocks noChangeAspect="1"/>
          </p:cNvPicPr>
          <p:nvPr/>
        </p:nvPicPr>
        <p:blipFill>
          <a:blip r:embed="rId4"/>
          <a:stretch>
            <a:fillRect/>
          </a:stretch>
        </p:blipFill>
        <p:spPr>
          <a:xfrm>
            <a:off x="1247311" y="666804"/>
            <a:ext cx="6649378" cy="1219370"/>
          </a:xfrm>
          <a:prstGeom prst="rect">
            <a:avLst/>
          </a:prstGeom>
        </p:spPr>
      </p:pic>
      <p:sp>
        <p:nvSpPr>
          <p:cNvPr id="2" name="TextBox 1">
            <a:extLst>
              <a:ext uri="{FF2B5EF4-FFF2-40B4-BE49-F238E27FC236}">
                <a16:creationId xmlns:a16="http://schemas.microsoft.com/office/drawing/2014/main" id="{735E1272-EFAE-19BA-33A2-67E6355688C5}"/>
              </a:ext>
            </a:extLst>
          </p:cNvPr>
          <p:cNvSpPr txBox="1"/>
          <p:nvPr/>
        </p:nvSpPr>
        <p:spPr>
          <a:xfrm>
            <a:off x="0" y="6481009"/>
            <a:ext cx="4924926" cy="376991"/>
          </a:xfrm>
          <a:prstGeom prst="rect">
            <a:avLst/>
          </a:prstGeom>
          <a:noFill/>
        </p:spPr>
        <p:txBody>
          <a:bodyPr wrap="square" rtlCol="0">
            <a:spAutoFit/>
          </a:bodyPr>
          <a:lstStyle/>
          <a:p>
            <a:r>
              <a:rPr lang="en-US" dirty="0"/>
              <a:t>NIH, National Institutes of Health</a:t>
            </a:r>
          </a:p>
        </p:txBody>
      </p:sp>
    </p:spTree>
    <p:extLst>
      <p:ext uri="{BB962C8B-B14F-4D97-AF65-F5344CB8AC3E}">
        <p14:creationId xmlns:p14="http://schemas.microsoft.com/office/powerpoint/2010/main" val="342164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696D3-3D91-BE56-BAA6-D4C57430CB3E}"/>
              </a:ext>
            </a:extLst>
          </p:cNvPr>
          <p:cNvSpPr>
            <a:spLocks noGrp="1"/>
          </p:cNvSpPr>
          <p:nvPr>
            <p:ph type="title"/>
          </p:nvPr>
        </p:nvSpPr>
        <p:spPr/>
        <p:txBody>
          <a:bodyPr>
            <a:normAutofit fontScale="90000"/>
          </a:bodyPr>
          <a:lstStyle/>
          <a:p>
            <a:r>
              <a:rPr lang="en-US" dirty="0"/>
              <a:t>Fortifying food with folic acid does not cause cancer or increase deaths from cancer</a:t>
            </a:r>
          </a:p>
        </p:txBody>
      </p:sp>
    </p:spTree>
    <p:extLst>
      <p:ext uri="{BB962C8B-B14F-4D97-AF65-F5344CB8AC3E}">
        <p14:creationId xmlns:p14="http://schemas.microsoft.com/office/powerpoint/2010/main" val="282392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F1529D-7C60-5E93-661E-6F0EED156AA0}"/>
              </a:ext>
            </a:extLst>
          </p:cNvPr>
          <p:cNvSpPr>
            <a:spLocks noGrp="1"/>
          </p:cNvSpPr>
          <p:nvPr>
            <p:ph type="title"/>
          </p:nvPr>
        </p:nvSpPr>
        <p:spPr/>
        <p:txBody>
          <a:bodyPr>
            <a:normAutofit/>
          </a:bodyPr>
          <a:lstStyle/>
          <a:p>
            <a:r>
              <a:rPr lang="en-US" dirty="0"/>
              <a:t>Fortification with folic acid </a:t>
            </a:r>
            <a:r>
              <a:rPr lang="en-US" dirty="0">
                <a:solidFill>
                  <a:srgbClr val="B8A75A"/>
                </a:solidFill>
              </a:rPr>
              <a:t>does not cause</a:t>
            </a:r>
            <a:r>
              <a:rPr lang="en-US" dirty="0"/>
              <a:t> cancer</a:t>
            </a:r>
          </a:p>
        </p:txBody>
      </p:sp>
      <p:sp>
        <p:nvSpPr>
          <p:cNvPr id="9" name="TextBox 8">
            <a:extLst>
              <a:ext uri="{FF2B5EF4-FFF2-40B4-BE49-F238E27FC236}">
                <a16:creationId xmlns:a16="http://schemas.microsoft.com/office/drawing/2014/main" id="{A9516B39-6A4C-F021-321D-A743947C5486}"/>
              </a:ext>
            </a:extLst>
          </p:cNvPr>
          <p:cNvSpPr txBox="1"/>
          <p:nvPr/>
        </p:nvSpPr>
        <p:spPr>
          <a:xfrm>
            <a:off x="1" y="2290089"/>
            <a:ext cx="9144000" cy="584775"/>
          </a:xfrm>
          <a:prstGeom prst="rect">
            <a:avLst/>
          </a:prstGeom>
          <a:noFill/>
        </p:spPr>
        <p:txBody>
          <a:bodyPr wrap="square" rtlCol="0">
            <a:spAutoFit/>
          </a:bodyPr>
          <a:lstStyle/>
          <a:p>
            <a:pPr algn="ctr"/>
            <a:r>
              <a:rPr lang="en-US" sz="3200" b="1" dirty="0">
                <a:solidFill>
                  <a:srgbClr val="B8A75A"/>
                </a:solidFill>
                <a:latin typeface="+mn-lt"/>
              </a:rPr>
              <a:t>Colorectal Cancer Rate per 100,000 Population, USA</a:t>
            </a:r>
          </a:p>
        </p:txBody>
      </p:sp>
      <p:pic>
        <p:nvPicPr>
          <p:cNvPr id="11" name="Picture 10">
            <a:extLst>
              <a:ext uri="{FF2B5EF4-FFF2-40B4-BE49-F238E27FC236}">
                <a16:creationId xmlns:a16="http://schemas.microsoft.com/office/drawing/2014/main" id="{74A9AF22-23F7-2071-03BD-6029EC72DC33}"/>
              </a:ext>
            </a:extLst>
          </p:cNvPr>
          <p:cNvPicPr>
            <a:picLocks noChangeAspect="1"/>
          </p:cNvPicPr>
          <p:nvPr/>
        </p:nvPicPr>
        <p:blipFill>
          <a:blip r:embed="rId3"/>
          <a:stretch>
            <a:fillRect/>
          </a:stretch>
        </p:blipFill>
        <p:spPr>
          <a:xfrm>
            <a:off x="1414130" y="2959924"/>
            <a:ext cx="6315740" cy="3681942"/>
          </a:xfrm>
          <a:prstGeom prst="rect">
            <a:avLst/>
          </a:prstGeom>
        </p:spPr>
      </p:pic>
      <p:sp>
        <p:nvSpPr>
          <p:cNvPr id="13" name="TextBox 12">
            <a:extLst>
              <a:ext uri="{FF2B5EF4-FFF2-40B4-BE49-F238E27FC236}">
                <a16:creationId xmlns:a16="http://schemas.microsoft.com/office/drawing/2014/main" id="{695BF5B1-F3C7-03D4-994F-1411DF517BEA}"/>
              </a:ext>
            </a:extLst>
          </p:cNvPr>
          <p:cNvSpPr txBox="1"/>
          <p:nvPr/>
        </p:nvSpPr>
        <p:spPr>
          <a:xfrm>
            <a:off x="5140266" y="6496936"/>
            <a:ext cx="3877143" cy="369332"/>
          </a:xfrm>
          <a:prstGeom prst="rect">
            <a:avLst/>
          </a:prstGeom>
          <a:noFill/>
        </p:spPr>
        <p:txBody>
          <a:bodyPr wrap="square" rtlCol="0">
            <a:spAutoFit/>
          </a:bodyPr>
          <a:lstStyle/>
          <a:p>
            <a:pPr algn="r"/>
            <a:r>
              <a:rPr lang="en-US" dirty="0"/>
              <a:t>Siegel 2019</a:t>
            </a:r>
          </a:p>
        </p:txBody>
      </p:sp>
    </p:spTree>
    <p:extLst>
      <p:ext uri="{BB962C8B-B14F-4D97-AF65-F5344CB8AC3E}">
        <p14:creationId xmlns:p14="http://schemas.microsoft.com/office/powerpoint/2010/main" val="104540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6396-7DF7-C750-0921-E29BC9DD0259}"/>
              </a:ext>
            </a:extLst>
          </p:cNvPr>
          <p:cNvSpPr>
            <a:spLocks noGrp="1"/>
          </p:cNvSpPr>
          <p:nvPr>
            <p:ph type="title"/>
          </p:nvPr>
        </p:nvSpPr>
        <p:spPr/>
        <p:txBody>
          <a:bodyPr>
            <a:normAutofit/>
          </a:bodyPr>
          <a:lstStyle/>
          <a:p>
            <a:r>
              <a:rPr lang="en-US" dirty="0"/>
              <a:t>Fortification with folic acid </a:t>
            </a:r>
            <a:r>
              <a:rPr lang="en-US" dirty="0">
                <a:solidFill>
                  <a:srgbClr val="B8A75A"/>
                </a:solidFill>
              </a:rPr>
              <a:t>does not increase </a:t>
            </a:r>
            <a:r>
              <a:rPr lang="en-US" dirty="0"/>
              <a:t>deaths from cancer</a:t>
            </a:r>
          </a:p>
        </p:txBody>
      </p:sp>
      <p:sp>
        <p:nvSpPr>
          <p:cNvPr id="5" name="TextBox 4">
            <a:extLst>
              <a:ext uri="{FF2B5EF4-FFF2-40B4-BE49-F238E27FC236}">
                <a16:creationId xmlns:a16="http://schemas.microsoft.com/office/drawing/2014/main" id="{CB9D293A-E443-6D5C-952C-BA68EB23A6E3}"/>
              </a:ext>
            </a:extLst>
          </p:cNvPr>
          <p:cNvSpPr txBox="1"/>
          <p:nvPr/>
        </p:nvSpPr>
        <p:spPr>
          <a:xfrm>
            <a:off x="5140266" y="6496936"/>
            <a:ext cx="3877143" cy="369332"/>
          </a:xfrm>
          <a:prstGeom prst="rect">
            <a:avLst/>
          </a:prstGeom>
          <a:noFill/>
        </p:spPr>
        <p:txBody>
          <a:bodyPr wrap="square" rtlCol="0">
            <a:spAutoFit/>
          </a:bodyPr>
          <a:lstStyle/>
          <a:p>
            <a:pPr algn="r"/>
            <a:r>
              <a:rPr lang="en-US" dirty="0" err="1"/>
              <a:t>Vollset</a:t>
            </a:r>
            <a:r>
              <a:rPr lang="en-US" dirty="0"/>
              <a:t> 2013</a:t>
            </a:r>
          </a:p>
        </p:txBody>
      </p:sp>
      <p:pic>
        <p:nvPicPr>
          <p:cNvPr id="7" name="Picture 2">
            <a:extLst>
              <a:ext uri="{FF2B5EF4-FFF2-40B4-BE49-F238E27FC236}">
                <a16:creationId xmlns:a16="http://schemas.microsoft.com/office/drawing/2014/main" id="{43CC09CE-1055-A1D4-CB9B-210DAB476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105" y="2170845"/>
            <a:ext cx="7576951" cy="441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894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98C62E-72A8-E93F-6BCC-D77C289082D0}"/>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DD81C514-27A0-0696-14E4-70E14A71E540}"/>
              </a:ext>
            </a:extLst>
          </p:cNvPr>
          <p:cNvSpPr>
            <a:spLocks noGrp="1"/>
          </p:cNvSpPr>
          <p:nvPr>
            <p:ph idx="1"/>
          </p:nvPr>
        </p:nvSpPr>
        <p:spPr/>
        <p:txBody>
          <a:bodyPr>
            <a:normAutofit/>
          </a:bodyPr>
          <a:lstStyle/>
          <a:p>
            <a:r>
              <a:rPr lang="en-US" sz="3600" dirty="0"/>
              <a:t>Fortifying grains with folic acid does </a:t>
            </a:r>
            <a:r>
              <a:rPr lang="en-US" sz="3600" u="sng" dirty="0"/>
              <a:t>not</a:t>
            </a:r>
            <a:r>
              <a:rPr lang="en-US" sz="3600" dirty="0"/>
              <a:t> </a:t>
            </a:r>
          </a:p>
          <a:p>
            <a:pPr lvl="1"/>
            <a:r>
              <a:rPr lang="en-US" sz="3200" dirty="0"/>
              <a:t>Mask vitamin B12 deficiency</a:t>
            </a:r>
          </a:p>
          <a:p>
            <a:pPr lvl="1"/>
            <a:r>
              <a:rPr lang="en-US" sz="3200" dirty="0"/>
              <a:t>Increase adenoma* risk</a:t>
            </a:r>
          </a:p>
          <a:p>
            <a:pPr lvl="1"/>
            <a:r>
              <a:rPr lang="en-US" sz="3200" dirty="0"/>
              <a:t>Cause cancer or increase deaths from cancer</a:t>
            </a:r>
          </a:p>
          <a:p>
            <a:endParaRPr lang="en-US" sz="3600" dirty="0"/>
          </a:p>
        </p:txBody>
      </p:sp>
      <p:sp>
        <p:nvSpPr>
          <p:cNvPr id="5" name="TextBox 4">
            <a:extLst>
              <a:ext uri="{FF2B5EF4-FFF2-40B4-BE49-F238E27FC236}">
                <a16:creationId xmlns:a16="http://schemas.microsoft.com/office/drawing/2014/main" id="{C556C9C1-5E48-5DED-A7E3-FA8BDB029215}"/>
              </a:ext>
            </a:extLst>
          </p:cNvPr>
          <p:cNvSpPr txBox="1"/>
          <p:nvPr/>
        </p:nvSpPr>
        <p:spPr>
          <a:xfrm>
            <a:off x="638289" y="6396335"/>
            <a:ext cx="8634048" cy="461665"/>
          </a:xfrm>
          <a:prstGeom prst="rect">
            <a:avLst/>
          </a:prstGeom>
          <a:noFill/>
        </p:spPr>
        <p:txBody>
          <a:bodyPr wrap="square" rtlCol="0">
            <a:spAutoFit/>
          </a:bodyPr>
          <a:lstStyle/>
          <a:p>
            <a:r>
              <a:rPr lang="en-US" sz="2400" dirty="0"/>
              <a:t>*Adenomas are benign tumors that can develop into cancer</a:t>
            </a:r>
          </a:p>
        </p:txBody>
      </p:sp>
    </p:spTree>
    <p:extLst>
      <p:ext uri="{BB962C8B-B14F-4D97-AF65-F5344CB8AC3E}">
        <p14:creationId xmlns:p14="http://schemas.microsoft.com/office/powerpoint/2010/main" val="2568139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C458C0-AFA7-FA95-7CFE-927305AAFC9D}"/>
              </a:ext>
            </a:extLst>
          </p:cNvPr>
          <p:cNvSpPr/>
          <p:nvPr/>
        </p:nvSpPr>
        <p:spPr>
          <a:xfrm>
            <a:off x="-144379" y="0"/>
            <a:ext cx="983381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EE1FC4-B290-33D3-F9B5-A7B016C1C1C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36849" y="0"/>
            <a:ext cx="9797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049790-0C5B-C53C-A92F-A527AF580117}"/>
              </a:ext>
            </a:extLst>
          </p:cNvPr>
          <p:cNvSpPr txBox="1"/>
          <p:nvPr/>
        </p:nvSpPr>
        <p:spPr>
          <a:xfrm>
            <a:off x="8145854" y="6266985"/>
            <a:ext cx="1135305" cy="369332"/>
          </a:xfrm>
          <a:prstGeom prst="rect">
            <a:avLst/>
          </a:prstGeom>
          <a:noFill/>
        </p:spPr>
        <p:txBody>
          <a:bodyPr wrap="square" rtlCol="0">
            <a:spAutoFit/>
          </a:bodyPr>
          <a:lstStyle/>
          <a:p>
            <a:r>
              <a:rPr lang="en-US" dirty="0">
                <a:hlinkClick r:id="rId4"/>
              </a:rPr>
              <a:t>Image</a:t>
            </a:r>
            <a:endParaRPr lang="en-US" dirty="0"/>
          </a:p>
        </p:txBody>
      </p:sp>
      <p:sp>
        <p:nvSpPr>
          <p:cNvPr id="4" name="Title 3"/>
          <p:cNvSpPr>
            <a:spLocks noGrp="1"/>
          </p:cNvSpPr>
          <p:nvPr>
            <p:ph type="ctrTitle"/>
          </p:nvPr>
        </p:nvSpPr>
        <p:spPr>
          <a:xfrm>
            <a:off x="316834" y="5325978"/>
            <a:ext cx="7772400" cy="1277353"/>
          </a:xfrm>
          <a:solidFill>
            <a:schemeClr val="bg2">
              <a:lumMod val="85000"/>
            </a:schemeClr>
          </a:solidFill>
        </p:spPr>
        <p:txBody>
          <a:bodyPr>
            <a:noAutofit/>
          </a:bodyPr>
          <a:lstStyle/>
          <a:p>
            <a:r>
              <a:rPr lang="en-US" sz="4000" dirty="0"/>
              <a:t>Other health improvements attributable to fortified grains</a:t>
            </a:r>
          </a:p>
        </p:txBody>
      </p:sp>
    </p:spTree>
    <p:extLst>
      <p:ext uri="{BB962C8B-B14F-4D97-AF65-F5344CB8AC3E}">
        <p14:creationId xmlns:p14="http://schemas.microsoft.com/office/powerpoint/2010/main" val="2735745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6482993"/>
            <a:ext cx="9144000" cy="353943"/>
          </a:xfrm>
          <a:prstGeom prst="rect">
            <a:avLst/>
          </a:prstGeom>
          <a:noFill/>
        </p:spPr>
        <p:txBody>
          <a:bodyPr wrap="square" rtlCol="0">
            <a:spAutoFit/>
          </a:bodyPr>
          <a:lstStyle/>
          <a:p>
            <a:pPr algn="r"/>
            <a:r>
              <a:rPr lang="en-US" sz="1700" dirty="0">
                <a:hlinkClick r:id="rId3"/>
              </a:rPr>
              <a:t>https://www.bdschapters.com/webshop/open-access/wheat-flour-fortification-and-human-health/</a:t>
            </a:r>
            <a:r>
              <a:rPr lang="en-US" sz="1700" dirty="0"/>
              <a:t> </a:t>
            </a:r>
          </a:p>
        </p:txBody>
      </p:sp>
      <p:pic>
        <p:nvPicPr>
          <p:cNvPr id="12" name="Picture 11">
            <a:extLst>
              <a:ext uri="{FF2B5EF4-FFF2-40B4-BE49-F238E27FC236}">
                <a16:creationId xmlns:a16="http://schemas.microsoft.com/office/drawing/2014/main" id="{74624B5D-E987-AA42-2CE9-692E0A56FAA7}"/>
              </a:ext>
            </a:extLst>
          </p:cNvPr>
          <p:cNvPicPr>
            <a:picLocks noChangeAspect="1"/>
          </p:cNvPicPr>
          <p:nvPr/>
        </p:nvPicPr>
        <p:blipFill>
          <a:blip r:embed="rId4"/>
          <a:stretch>
            <a:fillRect/>
          </a:stretch>
        </p:blipFill>
        <p:spPr>
          <a:xfrm>
            <a:off x="132302" y="869267"/>
            <a:ext cx="3727004" cy="5560547"/>
          </a:xfrm>
          <a:prstGeom prst="rect">
            <a:avLst/>
          </a:prstGeom>
        </p:spPr>
      </p:pic>
      <p:sp>
        <p:nvSpPr>
          <p:cNvPr id="13" name="TextBox 12">
            <a:extLst>
              <a:ext uri="{FF2B5EF4-FFF2-40B4-BE49-F238E27FC236}">
                <a16:creationId xmlns:a16="http://schemas.microsoft.com/office/drawing/2014/main" id="{FC7729A8-EDD1-8903-6EE4-D7DDE351E1D7}"/>
              </a:ext>
            </a:extLst>
          </p:cNvPr>
          <p:cNvSpPr txBox="1"/>
          <p:nvPr/>
        </p:nvSpPr>
        <p:spPr>
          <a:xfrm>
            <a:off x="4343400" y="2138082"/>
            <a:ext cx="3926541" cy="2862322"/>
          </a:xfrm>
          <a:prstGeom prst="rect">
            <a:avLst/>
          </a:prstGeom>
          <a:noFill/>
        </p:spPr>
        <p:txBody>
          <a:bodyPr wrap="square" rtlCol="0">
            <a:spAutoFit/>
          </a:bodyPr>
          <a:lstStyle/>
          <a:p>
            <a:r>
              <a:rPr lang="en-US" sz="3600" dirty="0"/>
              <a:t>Studies completed after a country implemented mandatory wheat flour fortification</a:t>
            </a:r>
          </a:p>
        </p:txBody>
      </p:sp>
    </p:spTree>
    <p:extLst>
      <p:ext uri="{BB962C8B-B14F-4D97-AF65-F5344CB8AC3E}">
        <p14:creationId xmlns:p14="http://schemas.microsoft.com/office/powerpoint/2010/main" val="1013551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957537628"/>
              </p:ext>
            </p:extLst>
          </p:nvPr>
        </p:nvGraphicFramePr>
        <p:xfrm>
          <a:off x="0" y="682244"/>
          <a:ext cx="9144000" cy="58201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73245A8-12E8-AAD1-E60E-BE7F74868E30}"/>
              </a:ext>
            </a:extLst>
          </p:cNvPr>
          <p:cNvSpPr txBox="1"/>
          <p:nvPr/>
        </p:nvSpPr>
        <p:spPr>
          <a:xfrm>
            <a:off x="6019800" y="6489700"/>
            <a:ext cx="3111500" cy="369332"/>
          </a:xfrm>
          <a:prstGeom prst="rect">
            <a:avLst/>
          </a:prstGeom>
          <a:noFill/>
        </p:spPr>
        <p:txBody>
          <a:bodyPr wrap="square" rtlCol="0">
            <a:spAutoFit/>
          </a:bodyPr>
          <a:lstStyle/>
          <a:p>
            <a:pPr algn="r"/>
            <a:r>
              <a:rPr lang="en-US" b="0" dirty="0">
                <a:solidFill>
                  <a:srgbClr val="000000"/>
                </a:solidFill>
                <a:effectLst/>
              </a:rPr>
              <a:t>Pachón 2021, Hurrell 2022</a:t>
            </a:r>
            <a:endParaRPr lang="en-US" dirty="0"/>
          </a:p>
        </p:txBody>
      </p:sp>
      <p:pic>
        <p:nvPicPr>
          <p:cNvPr id="10" name="Picture 9">
            <a:extLst>
              <a:ext uri="{FF2B5EF4-FFF2-40B4-BE49-F238E27FC236}">
                <a16:creationId xmlns:a16="http://schemas.microsoft.com/office/drawing/2014/main" id="{47CF508A-1426-EB8E-9CF2-6837C5B8B14B}"/>
              </a:ext>
            </a:extLst>
          </p:cNvPr>
          <p:cNvPicPr>
            <a:picLocks noChangeAspect="1"/>
          </p:cNvPicPr>
          <p:nvPr/>
        </p:nvPicPr>
        <p:blipFill>
          <a:blip r:embed="rId4"/>
          <a:stretch>
            <a:fillRect/>
          </a:stretch>
        </p:blipFill>
        <p:spPr>
          <a:xfrm>
            <a:off x="0" y="2245939"/>
            <a:ext cx="9144000" cy="2366121"/>
          </a:xfrm>
          <a:prstGeom prst="rect">
            <a:avLst/>
          </a:prstGeom>
        </p:spPr>
      </p:pic>
      <p:sp>
        <p:nvSpPr>
          <p:cNvPr id="3" name="TextBox 2">
            <a:extLst>
              <a:ext uri="{FF2B5EF4-FFF2-40B4-BE49-F238E27FC236}">
                <a16:creationId xmlns:a16="http://schemas.microsoft.com/office/drawing/2014/main" id="{7B2952CF-55AC-2E2B-6CEC-555112545F07}"/>
              </a:ext>
            </a:extLst>
          </p:cNvPr>
          <p:cNvSpPr txBox="1"/>
          <p:nvPr/>
        </p:nvSpPr>
        <p:spPr>
          <a:xfrm>
            <a:off x="0" y="6502400"/>
            <a:ext cx="6007100" cy="369332"/>
          </a:xfrm>
          <a:prstGeom prst="rect">
            <a:avLst/>
          </a:prstGeom>
          <a:noFill/>
        </p:spPr>
        <p:txBody>
          <a:bodyPr wrap="square" rtlCol="0">
            <a:spAutoFit/>
          </a:bodyPr>
          <a:lstStyle/>
          <a:p>
            <a:r>
              <a:rPr lang="en-US" dirty="0"/>
              <a:t>BIS, body iron stores; </a:t>
            </a:r>
            <a:r>
              <a:rPr lang="en-US" dirty="0" err="1"/>
              <a:t>sTfR</a:t>
            </a:r>
            <a:r>
              <a:rPr lang="en-US" dirty="0"/>
              <a:t>, soluble transferrin receptor</a:t>
            </a:r>
          </a:p>
        </p:txBody>
      </p:sp>
    </p:spTree>
    <p:extLst>
      <p:ext uri="{BB962C8B-B14F-4D97-AF65-F5344CB8AC3E}">
        <p14:creationId xmlns:p14="http://schemas.microsoft.com/office/powerpoint/2010/main" val="646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249371752"/>
              </p:ext>
            </p:extLst>
          </p:nvPr>
        </p:nvGraphicFramePr>
        <p:xfrm>
          <a:off x="0" y="9017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7E6366A-8CBA-BF66-EF9A-82D71E032647}"/>
              </a:ext>
            </a:extLst>
          </p:cNvPr>
          <p:cNvSpPr txBox="1"/>
          <p:nvPr/>
        </p:nvSpPr>
        <p:spPr>
          <a:xfrm>
            <a:off x="7442200" y="6489700"/>
            <a:ext cx="1689100" cy="369332"/>
          </a:xfrm>
          <a:prstGeom prst="rect">
            <a:avLst/>
          </a:prstGeom>
          <a:noFill/>
        </p:spPr>
        <p:txBody>
          <a:bodyPr wrap="square" rtlCol="0">
            <a:spAutoFit/>
          </a:bodyPr>
          <a:lstStyle/>
          <a:p>
            <a:pPr algn="r"/>
            <a:r>
              <a:rPr lang="en-US" b="0" dirty="0">
                <a:solidFill>
                  <a:srgbClr val="000000"/>
                </a:solidFill>
                <a:effectLst/>
              </a:rPr>
              <a:t>Pachón 2021</a:t>
            </a:r>
            <a:endParaRPr lang="en-US" dirty="0"/>
          </a:p>
        </p:txBody>
      </p:sp>
    </p:spTree>
    <p:extLst>
      <p:ext uri="{BB962C8B-B14F-4D97-AF65-F5344CB8AC3E}">
        <p14:creationId xmlns:p14="http://schemas.microsoft.com/office/powerpoint/2010/main" val="410523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8A75A"/>
                </a:solidFill>
              </a:rPr>
              <a:t>91 countries </a:t>
            </a:r>
            <a:r>
              <a:rPr lang="en-US" dirty="0"/>
              <a:t>with mandatory wheat flour fortification</a:t>
            </a:r>
          </a:p>
        </p:txBody>
      </p:sp>
      <p:sp>
        <p:nvSpPr>
          <p:cNvPr id="7" name="TextBox 6"/>
          <p:cNvSpPr txBox="1"/>
          <p:nvPr/>
        </p:nvSpPr>
        <p:spPr>
          <a:xfrm>
            <a:off x="0" y="6477000"/>
            <a:ext cx="9144000" cy="369332"/>
          </a:xfrm>
          <a:prstGeom prst="rect">
            <a:avLst/>
          </a:prstGeom>
          <a:noFill/>
        </p:spPr>
        <p:txBody>
          <a:bodyPr wrap="square" rtlCol="0">
            <a:spAutoFit/>
          </a:bodyPr>
          <a:lstStyle/>
          <a:p>
            <a:pPr algn="r"/>
            <a:r>
              <a:rPr lang="en-US" dirty="0"/>
              <a:t>Global Fortification Data Exchange:  </a:t>
            </a:r>
            <a:r>
              <a:rPr lang="en-US" dirty="0">
                <a:hlinkClick r:id="rId3"/>
              </a:rPr>
              <a:t>https://fortificationdata.org</a:t>
            </a:r>
            <a:r>
              <a:rPr lang="en-US" dirty="0"/>
              <a:t> </a:t>
            </a:r>
          </a:p>
        </p:txBody>
      </p:sp>
      <p:sp>
        <p:nvSpPr>
          <p:cNvPr id="4" name="TextBox 3"/>
          <p:cNvSpPr txBox="1"/>
          <p:nvPr/>
        </p:nvSpPr>
        <p:spPr>
          <a:xfrm>
            <a:off x="72956" y="5625740"/>
            <a:ext cx="5054600" cy="646331"/>
          </a:xfrm>
          <a:prstGeom prst="rect">
            <a:avLst/>
          </a:prstGeom>
          <a:noFill/>
        </p:spPr>
        <p:txBody>
          <a:bodyPr wrap="square" rtlCol="0">
            <a:spAutoFit/>
          </a:bodyPr>
          <a:lstStyle/>
          <a:p>
            <a:r>
              <a:rPr lang="en-US" dirty="0"/>
              <a:t>Nutrients in standards:  </a:t>
            </a:r>
          </a:p>
          <a:p>
            <a:r>
              <a:rPr lang="en-US" dirty="0"/>
              <a:t>Ca, Fe, Se, Zn; vitamins A, B1, B2, B3, B6, B9, B12, D</a:t>
            </a:r>
          </a:p>
        </p:txBody>
      </p:sp>
      <p:pic>
        <p:nvPicPr>
          <p:cNvPr id="5" name="Picture 4">
            <a:extLst>
              <a:ext uri="{FF2B5EF4-FFF2-40B4-BE49-F238E27FC236}">
                <a16:creationId xmlns:a16="http://schemas.microsoft.com/office/drawing/2014/main" id="{CA0977A9-D48B-E016-BEFF-F07331F81C42}"/>
              </a:ext>
            </a:extLst>
          </p:cNvPr>
          <p:cNvPicPr>
            <a:picLocks noChangeAspect="1"/>
          </p:cNvPicPr>
          <p:nvPr/>
        </p:nvPicPr>
        <p:blipFill>
          <a:blip r:embed="rId4"/>
          <a:stretch>
            <a:fillRect/>
          </a:stretch>
        </p:blipFill>
        <p:spPr>
          <a:xfrm>
            <a:off x="72956" y="2200103"/>
            <a:ext cx="9042797" cy="3410880"/>
          </a:xfrm>
          <a:prstGeom prst="rect">
            <a:avLst/>
          </a:prstGeom>
        </p:spPr>
      </p:pic>
    </p:spTree>
    <p:extLst>
      <p:ext uri="{BB962C8B-B14F-4D97-AF65-F5344CB8AC3E}">
        <p14:creationId xmlns:p14="http://schemas.microsoft.com/office/powerpoint/2010/main" val="212482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01664353"/>
              </p:ext>
            </p:extLst>
          </p:nvPr>
        </p:nvGraphicFramePr>
        <p:xfrm>
          <a:off x="0" y="901700"/>
          <a:ext cx="9144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8EBC1B3-5A92-A341-56DB-0B0AC766D979}"/>
              </a:ext>
            </a:extLst>
          </p:cNvPr>
          <p:cNvSpPr txBox="1"/>
          <p:nvPr/>
        </p:nvSpPr>
        <p:spPr>
          <a:xfrm>
            <a:off x="7442200" y="6489700"/>
            <a:ext cx="1689100" cy="369332"/>
          </a:xfrm>
          <a:prstGeom prst="rect">
            <a:avLst/>
          </a:prstGeom>
          <a:noFill/>
        </p:spPr>
        <p:txBody>
          <a:bodyPr wrap="square" rtlCol="0">
            <a:spAutoFit/>
          </a:bodyPr>
          <a:lstStyle/>
          <a:p>
            <a:pPr algn="r"/>
            <a:r>
              <a:rPr lang="en-US" b="0" dirty="0">
                <a:solidFill>
                  <a:srgbClr val="000000"/>
                </a:solidFill>
                <a:effectLst/>
              </a:rPr>
              <a:t>Pachón 2021</a:t>
            </a:r>
            <a:endParaRPr lang="en-US" dirty="0"/>
          </a:p>
        </p:txBody>
      </p:sp>
    </p:spTree>
    <p:extLst>
      <p:ext uri="{BB962C8B-B14F-4D97-AF65-F5344CB8AC3E}">
        <p14:creationId xmlns:p14="http://schemas.microsoft.com/office/powerpoint/2010/main" val="37611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4663" y="4630338"/>
            <a:ext cx="5029200" cy="707886"/>
          </a:xfrm>
          <a:prstGeom prst="rect">
            <a:avLst/>
          </a:prstGeom>
          <a:solidFill>
            <a:srgbClr val="0044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Odds Ratio (95% Confidence Interval)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0.73 (0.63, 0.85)</a:t>
            </a:r>
          </a:p>
        </p:txBody>
      </p:sp>
      <p:sp>
        <p:nvSpPr>
          <p:cNvPr id="7" name="TextBox 6"/>
          <p:cNvSpPr txBox="1"/>
          <p:nvPr/>
        </p:nvSpPr>
        <p:spPr>
          <a:xfrm>
            <a:off x="0" y="1574839"/>
            <a:ext cx="9143999" cy="923330"/>
          </a:xfrm>
          <a:prstGeom prst="rect">
            <a:avLst/>
          </a:prstGeom>
          <a:solidFill>
            <a:srgbClr val="B8A7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21</a:t>
            </a:r>
            <a:r>
              <a:rPr kumimoji="0" lang="en-US" sz="1800" b="0" i="0" u="none" strike="noStrike" kern="0" cap="none" spc="0" normalizeH="0" baseline="0" noProof="0" dirty="0">
                <a:ln>
                  <a:noFill/>
                </a:ln>
                <a:solidFill>
                  <a:srgbClr val="000000"/>
                </a:solidFill>
                <a:effectLst/>
                <a:uLnTx/>
                <a:uFillTx/>
                <a:latin typeface="Arial"/>
                <a:cs typeface="Arial"/>
                <a:sym typeface="Arial"/>
              </a:rPr>
              <a:t> Countries with </a:t>
            </a:r>
            <a:r>
              <a:rPr kumimoji="0" lang="en-US" sz="1800" b="0" i="0" u="sng" strike="noStrike" kern="0" cap="none" spc="0" normalizeH="0" baseline="0" noProof="0" dirty="0">
                <a:ln>
                  <a:noFill/>
                </a:ln>
                <a:solidFill>
                  <a:srgbClr val="000000"/>
                </a:solidFill>
                <a:effectLst/>
                <a:uLnTx/>
                <a:uFillTx/>
                <a:latin typeface="Arial"/>
                <a:cs typeface="Arial"/>
                <a:sym typeface="Arial"/>
              </a:rPr>
              <a:t>&gt;</a:t>
            </a:r>
            <a:r>
              <a:rPr kumimoji="0" lang="en-US" sz="1800" b="0" i="0" u="none" strike="noStrike" kern="0" cap="none" spc="0" normalizeH="0" baseline="0" noProof="0" dirty="0">
                <a:ln>
                  <a:noFill/>
                </a:ln>
                <a:solidFill>
                  <a:srgbClr val="000000"/>
                </a:solidFill>
                <a:effectLst/>
                <a:uLnTx/>
                <a:uFillTx/>
                <a:latin typeface="Arial"/>
                <a:cs typeface="Arial"/>
                <a:sym typeface="Arial"/>
              </a:rPr>
              <a:t> 2 Demographic and Health Surveys with hemoglobin measurements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kern="0" dirty="0">
                <a:solidFill>
                  <a:srgbClr val="000000"/>
                </a:solidFill>
                <a:latin typeface="Arial"/>
                <a:cs typeface="Arial"/>
                <a:sym typeface="Arial"/>
              </a:rPr>
              <a:t>10</a:t>
            </a:r>
            <a:r>
              <a:rPr lang="en-US" kern="0" dirty="0">
                <a:solidFill>
                  <a:srgbClr val="000000"/>
                </a:solidFill>
                <a:latin typeface="Arial"/>
                <a:cs typeface="Arial"/>
                <a:sym typeface="Arial"/>
              </a:rPr>
              <a:t> (mandatory grain fortification with nutrients involved in hemoglobin biology)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11</a:t>
            </a:r>
            <a:r>
              <a:rPr kumimoji="0" lang="en-US" sz="1800" b="0" i="0" u="none" strike="noStrike" kern="0" cap="none" spc="0" normalizeH="0" baseline="0" noProof="0" dirty="0">
                <a:ln>
                  <a:noFill/>
                </a:ln>
                <a:solidFill>
                  <a:srgbClr val="000000"/>
                </a:solidFill>
                <a:effectLst/>
                <a:uLnTx/>
                <a:uFillTx/>
                <a:latin typeface="Arial"/>
                <a:cs typeface="Arial"/>
                <a:sym typeface="Arial"/>
              </a:rPr>
              <a:t> (no fortification)</a:t>
            </a:r>
          </a:p>
        </p:txBody>
      </p:sp>
      <p:sp>
        <p:nvSpPr>
          <p:cNvPr id="9" name="TextBox 8"/>
          <p:cNvSpPr txBox="1"/>
          <p:nvPr/>
        </p:nvSpPr>
        <p:spPr>
          <a:xfrm>
            <a:off x="0" y="2715150"/>
            <a:ext cx="9144000" cy="369332"/>
          </a:xfrm>
          <a:prstGeom prst="rect">
            <a:avLst/>
          </a:prstGeom>
          <a:solidFill>
            <a:srgbClr val="B8A7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971,318</a:t>
            </a:r>
            <a:r>
              <a:rPr kumimoji="0" lang="en-US" sz="1800" b="0" i="0" u="none" strike="noStrike" kern="0" cap="none" spc="0" normalizeH="0" baseline="0" noProof="0" dirty="0">
                <a:ln>
                  <a:noFill/>
                </a:ln>
                <a:solidFill>
                  <a:srgbClr val="000000"/>
                </a:solidFill>
                <a:effectLst/>
                <a:uLnTx/>
                <a:uFillTx/>
                <a:latin typeface="Arial"/>
                <a:cs typeface="Arial"/>
                <a:sym typeface="Arial"/>
              </a:rPr>
              <a:t> women with anemia data</a:t>
            </a:r>
          </a:p>
        </p:txBody>
      </p:sp>
      <p:sp>
        <p:nvSpPr>
          <p:cNvPr id="10" name="TextBox 9"/>
          <p:cNvSpPr txBox="1"/>
          <p:nvPr/>
        </p:nvSpPr>
        <p:spPr>
          <a:xfrm>
            <a:off x="0" y="3340412"/>
            <a:ext cx="9143999" cy="369332"/>
          </a:xfrm>
          <a:prstGeom prst="rect">
            <a:avLst/>
          </a:prstGeom>
          <a:solidFill>
            <a:srgbClr val="B8A7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kern="0" dirty="0">
                <a:solidFill>
                  <a:srgbClr val="000000"/>
                </a:solidFill>
                <a:latin typeface="Arial"/>
                <a:cs typeface="Arial"/>
                <a:sym typeface="Arial"/>
              </a:rPr>
              <a:t>Controlled for </a:t>
            </a:r>
            <a:r>
              <a:rPr kumimoji="0" lang="en-US" sz="1800" b="0" i="0" u="none" strike="noStrike" kern="0" cap="none" spc="0" normalizeH="0" baseline="0" noProof="0" dirty="0">
                <a:ln>
                  <a:noFill/>
                </a:ln>
                <a:solidFill>
                  <a:srgbClr val="000000"/>
                </a:solidFill>
                <a:effectLst/>
                <a:uLnTx/>
                <a:uFillTx/>
                <a:latin typeface="Arial"/>
                <a:cs typeface="Arial"/>
                <a:sym typeface="Arial"/>
              </a:rPr>
              <a:t>individual, household and country-level factors that could affect anemia</a:t>
            </a:r>
          </a:p>
        </p:txBody>
      </p:sp>
      <p:sp>
        <p:nvSpPr>
          <p:cNvPr id="11" name="TextBox 10"/>
          <p:cNvSpPr txBox="1"/>
          <p:nvPr/>
        </p:nvSpPr>
        <p:spPr>
          <a:xfrm>
            <a:off x="0" y="3954442"/>
            <a:ext cx="9144000" cy="369332"/>
          </a:xfrm>
          <a:prstGeom prst="rect">
            <a:avLst/>
          </a:prstGeom>
          <a:solidFill>
            <a:srgbClr val="B8A7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Anemia prevalence was </a:t>
            </a:r>
            <a:r>
              <a:rPr kumimoji="0" lang="en-US" sz="1800" b="0" i="0" u="sng" strike="noStrike" kern="0" cap="none" spc="0" normalizeH="0" baseline="0" noProof="0" dirty="0">
                <a:ln>
                  <a:noFill/>
                </a:ln>
                <a:solidFill>
                  <a:srgbClr val="000000"/>
                </a:solidFill>
                <a:effectLst/>
                <a:uLnTx/>
                <a:uFillTx/>
                <a:latin typeface="Arial"/>
                <a:cs typeface="Arial"/>
                <a:sym typeface="Arial"/>
              </a:rPr>
              <a:t>lower</a:t>
            </a:r>
            <a:r>
              <a:rPr kumimoji="0" lang="en-US" sz="1800" b="0" i="0" u="none" strike="noStrike" kern="0" cap="none" spc="0" normalizeH="0" baseline="0" noProof="0" dirty="0">
                <a:ln>
                  <a:noFill/>
                </a:ln>
                <a:solidFill>
                  <a:srgbClr val="000000"/>
                </a:solidFill>
                <a:effectLst/>
                <a:uLnTx/>
                <a:uFillTx/>
                <a:latin typeface="Arial"/>
                <a:cs typeface="Arial"/>
                <a:sym typeface="Arial"/>
              </a:rPr>
              <a:t> after grain fortification was mandated</a:t>
            </a:r>
            <a:endParaRPr kumimoji="0" lang="en-US" sz="1800" b="0" i="0" u="sng"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A4988275-B02A-DCDA-1507-2A30B5C8E29A}"/>
              </a:ext>
            </a:extLst>
          </p:cNvPr>
          <p:cNvSpPr txBox="1"/>
          <p:nvPr/>
        </p:nvSpPr>
        <p:spPr>
          <a:xfrm>
            <a:off x="0" y="6481010"/>
            <a:ext cx="9144000" cy="369332"/>
          </a:xfrm>
          <a:prstGeom prst="rect">
            <a:avLst/>
          </a:prstGeom>
          <a:noFill/>
        </p:spPr>
        <p:txBody>
          <a:bodyPr wrap="square" rtlCol="0">
            <a:spAutoFit/>
          </a:bodyPr>
          <a:lstStyle/>
          <a:p>
            <a:pPr algn="r"/>
            <a:r>
              <a:rPr lang="en-US" dirty="0"/>
              <a:t>Rondini 2022</a:t>
            </a:r>
          </a:p>
        </p:txBody>
      </p:sp>
      <p:sp>
        <p:nvSpPr>
          <p:cNvPr id="12" name="Title 1">
            <a:extLst>
              <a:ext uri="{FF2B5EF4-FFF2-40B4-BE49-F238E27FC236}">
                <a16:creationId xmlns:a16="http://schemas.microsoft.com/office/drawing/2014/main" id="{46A0D3D1-F61F-8BC4-B28F-F8C8B4E79898}"/>
              </a:ext>
            </a:extLst>
          </p:cNvPr>
          <p:cNvSpPr>
            <a:spLocks noGrp="1"/>
          </p:cNvSpPr>
          <p:nvPr>
            <p:ph type="title"/>
          </p:nvPr>
        </p:nvSpPr>
        <p:spPr>
          <a:xfrm>
            <a:off x="0" y="430022"/>
            <a:ext cx="8524989" cy="1325563"/>
          </a:xfrm>
        </p:spPr>
        <p:txBody>
          <a:bodyPr>
            <a:normAutofit/>
          </a:bodyPr>
          <a:lstStyle/>
          <a:p>
            <a:r>
              <a:rPr lang="en-US" sz="2800" dirty="0"/>
              <a:t>Anemia </a:t>
            </a:r>
            <a:r>
              <a:rPr lang="en-US" sz="2800" dirty="0">
                <a:solidFill>
                  <a:srgbClr val="B8A75A"/>
                </a:solidFill>
              </a:rPr>
              <a:t>reduction</a:t>
            </a:r>
            <a:r>
              <a:rPr lang="en-US" sz="2800" dirty="0"/>
              <a:t> after mandatory grain fortification</a:t>
            </a:r>
          </a:p>
        </p:txBody>
      </p:sp>
      <p:sp>
        <p:nvSpPr>
          <p:cNvPr id="4" name="TextBox 3">
            <a:extLst>
              <a:ext uri="{FF2B5EF4-FFF2-40B4-BE49-F238E27FC236}">
                <a16:creationId xmlns:a16="http://schemas.microsoft.com/office/drawing/2014/main" id="{6BD20B95-9B1A-50E6-D3EC-443B68E33E49}"/>
              </a:ext>
            </a:extLst>
          </p:cNvPr>
          <p:cNvSpPr txBox="1"/>
          <p:nvPr/>
        </p:nvSpPr>
        <p:spPr>
          <a:xfrm>
            <a:off x="1017284" y="5440759"/>
            <a:ext cx="7603957" cy="1015663"/>
          </a:xfrm>
          <a:prstGeom prst="rect">
            <a:avLst/>
          </a:prstGeom>
          <a:solidFill>
            <a:srgbClr val="004484"/>
          </a:solidFill>
        </p:spPr>
        <p:txBody>
          <a:bodyPr wrap="square" rtlCol="0">
            <a:spAutoFit/>
          </a:bodyPr>
          <a:lstStyle/>
          <a:p>
            <a:pPr defTabSz="914400">
              <a:buClr>
                <a:srgbClr val="000000"/>
              </a:buClr>
              <a:defRPr/>
            </a:pPr>
            <a:r>
              <a:rPr lang="en-US" sz="2000" kern="0" dirty="0">
                <a:solidFill>
                  <a:srgbClr val="FFFFFF"/>
                </a:solidFill>
                <a:latin typeface="Arial"/>
                <a:cs typeface="Arial"/>
                <a:sym typeface="Calibri"/>
              </a:rPr>
              <a:t>27% reduced odds of anemia in countries before and after fortification was mandated, compared to control countries where there was no difference in anemia between surveys</a:t>
            </a:r>
            <a:endParaRPr lang="en-US" sz="2000" kern="0" dirty="0">
              <a:solidFill>
                <a:srgbClr val="FFFFFF"/>
              </a:solidFill>
              <a:latin typeface="Arial"/>
              <a:cs typeface="Arial"/>
            </a:endParaRPr>
          </a:p>
        </p:txBody>
      </p:sp>
    </p:spTree>
    <p:extLst>
      <p:ext uri="{BB962C8B-B14F-4D97-AF65-F5344CB8AC3E}">
        <p14:creationId xmlns:p14="http://schemas.microsoft.com/office/powerpoint/2010/main" val="20038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69323" y="2085785"/>
            <a:ext cx="4864153" cy="4183210"/>
          </a:xfrm>
        </p:spPr>
        <p:txBody>
          <a:bodyPr>
            <a:normAutofit lnSpcReduction="10000"/>
          </a:bodyPr>
          <a:lstStyle/>
          <a:p>
            <a:r>
              <a:rPr lang="en-US" sz="3200" dirty="0"/>
              <a:t>Evidence from large-scale implementation</a:t>
            </a:r>
          </a:p>
          <a:p>
            <a:r>
              <a:rPr lang="en-US" sz="3200" dirty="0"/>
              <a:t>Fortifying grains with iron, vitamin B12, and zinc improves nutritional status </a:t>
            </a:r>
          </a:p>
          <a:p>
            <a:r>
              <a:rPr lang="en-US" sz="3200" dirty="0"/>
              <a:t>Fortifying grains with nutrients involved in hemoglobin biology reduces anemia</a:t>
            </a:r>
          </a:p>
        </p:txBody>
      </p:sp>
      <p:pic>
        <p:nvPicPr>
          <p:cNvPr id="1026" name="Picture 2" descr="Women: At the heart of the HIV response for children - UNICEF DATA">
            <a:extLst>
              <a:ext uri="{FF2B5EF4-FFF2-40B4-BE49-F238E27FC236}">
                <a16:creationId xmlns:a16="http://schemas.microsoft.com/office/drawing/2014/main" id="{3CE802F3-6FBF-AFA6-2865-5D688F1255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31" r="26141"/>
          <a:stretch/>
        </p:blipFill>
        <p:spPr bwMode="auto">
          <a:xfrm>
            <a:off x="5276760" y="2194761"/>
            <a:ext cx="3770988" cy="37541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01FB19-C773-DF35-6FBD-2165ACF224AD}"/>
              </a:ext>
            </a:extLst>
          </p:cNvPr>
          <p:cNvSpPr txBox="1"/>
          <p:nvPr/>
        </p:nvSpPr>
        <p:spPr>
          <a:xfrm>
            <a:off x="5133476" y="5969442"/>
            <a:ext cx="4010524" cy="369332"/>
          </a:xfrm>
          <a:prstGeom prst="rect">
            <a:avLst/>
          </a:prstGeom>
          <a:noFill/>
        </p:spPr>
        <p:txBody>
          <a:bodyPr wrap="square" rtlCol="0">
            <a:spAutoFit/>
          </a:bodyPr>
          <a:lstStyle/>
          <a:p>
            <a:pPr algn="ctr"/>
            <a:r>
              <a:rPr lang="en-US" dirty="0">
                <a:hlinkClick r:id="rId4"/>
              </a:rPr>
              <a:t>Photo</a:t>
            </a:r>
            <a:endParaRPr lang="en-US" dirty="0"/>
          </a:p>
        </p:txBody>
      </p:sp>
    </p:spTree>
    <p:extLst>
      <p:ext uri="{BB962C8B-B14F-4D97-AF65-F5344CB8AC3E}">
        <p14:creationId xmlns:p14="http://schemas.microsoft.com/office/powerpoint/2010/main" val="3672921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16D9A4-D77A-45E2-9DAB-48326ECDEB2F}"/>
              </a:ext>
            </a:extLst>
          </p:cNvPr>
          <p:cNvSpPr>
            <a:spLocks noGrp="1"/>
          </p:cNvSpPr>
          <p:nvPr>
            <p:ph type="title"/>
          </p:nvPr>
        </p:nvSpPr>
        <p:spPr/>
        <p:txBody>
          <a:bodyPr/>
          <a:lstStyle/>
          <a:p>
            <a:r>
              <a:rPr lang="en-US" dirty="0"/>
              <a:t>Main messages</a:t>
            </a:r>
          </a:p>
        </p:txBody>
      </p:sp>
      <p:sp>
        <p:nvSpPr>
          <p:cNvPr id="6" name="Content Placeholder 5">
            <a:extLst>
              <a:ext uri="{FF2B5EF4-FFF2-40B4-BE49-F238E27FC236}">
                <a16:creationId xmlns:a16="http://schemas.microsoft.com/office/drawing/2014/main" id="{16B92477-0B1C-4E7C-A327-FEB31A5B1B5D}"/>
              </a:ext>
            </a:extLst>
          </p:cNvPr>
          <p:cNvSpPr>
            <a:spLocks noGrp="1"/>
          </p:cNvSpPr>
          <p:nvPr>
            <p:ph idx="1"/>
          </p:nvPr>
        </p:nvSpPr>
        <p:spPr>
          <a:xfrm>
            <a:off x="638289" y="1764944"/>
            <a:ext cx="7886700" cy="4657915"/>
          </a:xfrm>
        </p:spPr>
        <p:txBody>
          <a:bodyPr>
            <a:noAutofit/>
          </a:bodyPr>
          <a:lstStyle/>
          <a:p>
            <a:pPr marL="457200" lvl="1">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Over 90 countries mandate grain fortification with a diversity of nutrients (we have effectiveness evidence for four of them)</a:t>
            </a:r>
          </a:p>
          <a:p>
            <a:pPr marL="457200" lvl="1">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Preponderance of the evidence suggests that</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reduces the risk and severity of neural tube defects</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folic acid is safe</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iron, vitamin B12, and zinc improves nutritional status </a:t>
            </a:r>
          </a:p>
          <a:p>
            <a:pPr marL="914400" lvl="2">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Fortifying grains with nutrients involved in hemoglobin biology reduces anemia</a:t>
            </a:r>
          </a:p>
        </p:txBody>
      </p:sp>
    </p:spTree>
    <p:extLst>
      <p:ext uri="{BB962C8B-B14F-4D97-AF65-F5344CB8AC3E}">
        <p14:creationId xmlns:p14="http://schemas.microsoft.com/office/powerpoint/2010/main" val="3233315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rgbClr val="00448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700">
              <a:solidFill>
                <a:srgbClr val="BCC7D8"/>
              </a:solidFill>
              <a:ea typeface="ＭＳ Ｐゴシック" charset="0"/>
              <a:cs typeface="ＭＳ Ｐゴシック" charset="0"/>
            </a:endParaRPr>
          </a:p>
        </p:txBody>
      </p:sp>
      <p:sp>
        <p:nvSpPr>
          <p:cNvPr id="53251" name="Rectangle 10"/>
          <p:cNvSpPr>
            <a:spLocks noChangeArrowheads="1"/>
          </p:cNvSpPr>
          <p:nvPr/>
        </p:nvSpPr>
        <p:spPr bwMode="auto">
          <a:xfrm>
            <a:off x="212725" y="1978025"/>
            <a:ext cx="40878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25438" indent="-325438">
              <a:lnSpc>
                <a:spcPct val="120000"/>
              </a:lnSpc>
              <a:spcAft>
                <a:spcPts val="575"/>
              </a:spcAft>
            </a:pPr>
            <a:endParaRPr lang="en-US" sz="1300" b="1">
              <a:solidFill>
                <a:srgbClr val="B8A75A"/>
              </a:solidFill>
              <a:latin typeface="Cambria" charset="0"/>
              <a:cs typeface="Open Sans Condensed" charset="0"/>
            </a:endParaRP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14738"/>
            <a:ext cx="9144000" cy="322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59268" y="6248400"/>
            <a:ext cx="1569532" cy="502766"/>
          </a:xfrm>
          <a:prstGeom prst="rect">
            <a:avLst/>
          </a:prstGeom>
          <a:noFill/>
        </p:spPr>
        <p:txBody>
          <a:bodyPr wrap="none">
            <a:spAutoFit/>
          </a:bodyPr>
          <a:lstStyle/>
          <a:p>
            <a:pPr>
              <a:defRPr/>
            </a:pPr>
            <a:r>
              <a:rPr lang="en-US" sz="2667" b="1" dirty="0">
                <a:ln>
                  <a:solidFill>
                    <a:srgbClr val="003F7C"/>
                  </a:solidFill>
                </a:ln>
                <a:solidFill>
                  <a:srgbClr val="FFFFFF"/>
                </a:solidFill>
              </a:rPr>
              <a:t>SMARTER</a:t>
            </a:r>
          </a:p>
        </p:txBody>
      </p:sp>
      <p:sp>
        <p:nvSpPr>
          <p:cNvPr id="12" name="TextBox 11"/>
          <p:cNvSpPr txBox="1"/>
          <p:nvPr/>
        </p:nvSpPr>
        <p:spPr>
          <a:xfrm>
            <a:off x="3798719" y="6248400"/>
            <a:ext cx="1736116" cy="502766"/>
          </a:xfrm>
          <a:prstGeom prst="rect">
            <a:avLst/>
          </a:prstGeom>
          <a:noFill/>
        </p:spPr>
        <p:txBody>
          <a:bodyPr wrap="none">
            <a:spAutoFit/>
          </a:bodyPr>
          <a:lstStyle/>
          <a:p>
            <a:pPr>
              <a:defRPr/>
            </a:pPr>
            <a:r>
              <a:rPr lang="en-US" sz="2667" b="1" dirty="0">
                <a:ln>
                  <a:solidFill>
                    <a:srgbClr val="003F7C"/>
                  </a:solidFill>
                </a:ln>
                <a:solidFill>
                  <a:srgbClr val="FFFFFF"/>
                </a:solidFill>
              </a:rPr>
              <a:t>STRONGER</a:t>
            </a:r>
          </a:p>
        </p:txBody>
      </p:sp>
      <p:sp>
        <p:nvSpPr>
          <p:cNvPr id="13" name="TextBox 12"/>
          <p:cNvSpPr txBox="1"/>
          <p:nvPr/>
        </p:nvSpPr>
        <p:spPr>
          <a:xfrm>
            <a:off x="7321202" y="6248400"/>
            <a:ext cx="1726370" cy="502766"/>
          </a:xfrm>
          <a:prstGeom prst="rect">
            <a:avLst/>
          </a:prstGeom>
          <a:noFill/>
        </p:spPr>
        <p:txBody>
          <a:bodyPr wrap="none">
            <a:spAutoFit/>
          </a:bodyPr>
          <a:lstStyle/>
          <a:p>
            <a:pPr>
              <a:defRPr/>
            </a:pPr>
            <a:r>
              <a:rPr lang="en-US" sz="2667" b="1" dirty="0">
                <a:ln>
                  <a:solidFill>
                    <a:srgbClr val="003F7C"/>
                  </a:solidFill>
                </a:ln>
                <a:solidFill>
                  <a:srgbClr val="FFFFFF"/>
                </a:solidFill>
              </a:rPr>
              <a:t>HEALTHIER</a:t>
            </a:r>
          </a:p>
        </p:txBody>
      </p:sp>
      <p:pic>
        <p:nvPicPr>
          <p:cNvPr id="5325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
            <a:ext cx="3267075"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501653" y="2518726"/>
            <a:ext cx="3657600" cy="834074"/>
          </a:xfrm>
          <a:prstGeom prst="rect">
            <a:avLst/>
          </a:prstGeom>
          <a:noFill/>
        </p:spPr>
        <p:txBody>
          <a:bodyPr>
            <a:spAutoFit/>
          </a:bodyPr>
          <a:lstStyle/>
          <a:p>
            <a:pPr>
              <a:lnSpc>
                <a:spcPct val="120000"/>
              </a:lnSpc>
              <a:spcAft>
                <a:spcPts val="575"/>
              </a:spcAft>
              <a:defRPr/>
            </a:pPr>
            <a:r>
              <a:rPr lang="en-US" b="1" u="sng" dirty="0">
                <a:solidFill>
                  <a:schemeClr val="bg1"/>
                </a:solidFill>
                <a:cs typeface="Calibri"/>
              </a:rPr>
              <a:t>Contact:</a:t>
            </a:r>
          </a:p>
          <a:p>
            <a:pPr>
              <a:lnSpc>
                <a:spcPct val="120000"/>
              </a:lnSpc>
              <a:spcAft>
                <a:spcPts val="575"/>
              </a:spcAft>
              <a:defRPr/>
            </a:pPr>
            <a:r>
              <a:rPr lang="en-US" b="1" dirty="0">
                <a:solidFill>
                  <a:srgbClr val="FFFFFF"/>
                </a:solidFill>
                <a:cs typeface="Calibri"/>
              </a:rPr>
              <a:t>Helena.Pachon@emory.edu</a:t>
            </a:r>
          </a:p>
        </p:txBody>
      </p:sp>
      <p:graphicFrame>
        <p:nvGraphicFramePr>
          <p:cNvPr id="11" name="Table 10"/>
          <p:cNvGraphicFramePr>
            <a:graphicFrameLocks noGrp="1"/>
          </p:cNvGraphicFramePr>
          <p:nvPr>
            <p:extLst>
              <p:ext uri="{D42A27DB-BD31-4B8C-83A1-F6EECF244321}">
                <p14:modId xmlns:p14="http://schemas.microsoft.com/office/powerpoint/2010/main" val="3507279637"/>
              </p:ext>
            </p:extLst>
          </p:nvPr>
        </p:nvGraphicFramePr>
        <p:xfrm>
          <a:off x="457200" y="228600"/>
          <a:ext cx="4724400" cy="2956500"/>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tblGrid>
              <a:tr h="533400">
                <a:tc>
                  <a:txBody>
                    <a:bodyPr/>
                    <a:lstStyle/>
                    <a:p>
                      <a:pPr>
                        <a:lnSpc>
                          <a:spcPct val="100000"/>
                        </a:lnSpc>
                        <a:spcBef>
                          <a:spcPts val="0"/>
                        </a:spcBef>
                        <a:spcAft>
                          <a:spcPts val="0"/>
                        </a:spcAft>
                      </a:pPr>
                      <a:r>
                        <a:rPr lang="en-US" sz="2800" b="1" dirty="0">
                          <a:solidFill>
                            <a:srgbClr val="F2F4F7"/>
                          </a:solidFill>
                        </a:rPr>
                        <a:t>For more information:</a:t>
                      </a:r>
                    </a:p>
                  </a:txBody>
                  <a:tcPr marT="45690" marB="45690"/>
                </a:tc>
                <a:extLst>
                  <a:ext uri="{0D108BD9-81ED-4DB2-BD59-A6C34878D82A}">
                    <a16:rowId xmlns:a16="http://schemas.microsoft.com/office/drawing/2014/main" val="10000"/>
                  </a:ext>
                </a:extLst>
              </a:tr>
              <a:tr h="533400">
                <a:tc>
                  <a:txBody>
                    <a:bodyPr/>
                    <a:lstStyle/>
                    <a:p>
                      <a:pPr>
                        <a:lnSpc>
                          <a:spcPct val="100000"/>
                        </a:lnSpc>
                        <a:spcBef>
                          <a:spcPts val="0"/>
                        </a:spcBef>
                        <a:spcAft>
                          <a:spcPts val="0"/>
                        </a:spcAft>
                      </a:pPr>
                      <a:r>
                        <a:rPr lang="en-US" sz="2400" dirty="0">
                          <a:solidFill>
                            <a:schemeClr val="bg1"/>
                          </a:solidFill>
                          <a:hlinkClick r:id="rId5">
                            <a:extLst>
                              <a:ext uri="{A12FA001-AC4F-418D-AE19-62706E023703}">
                                <ahyp:hlinkClr xmlns:ahyp="http://schemas.microsoft.com/office/drawing/2018/hyperlinkcolor" val="tx"/>
                              </a:ext>
                            </a:extLst>
                          </a:hlinkClick>
                        </a:rPr>
                        <a:t>www.FFInetwork.org</a:t>
                      </a:r>
                      <a:r>
                        <a:rPr lang="en-US" sz="2400" dirty="0">
                          <a:solidFill>
                            <a:schemeClr val="bg1"/>
                          </a:solidFill>
                        </a:rPr>
                        <a:t> </a:t>
                      </a:r>
                    </a:p>
                  </a:txBody>
                  <a:tcPr marT="45690" marB="45690"/>
                </a:tc>
                <a:extLst>
                  <a:ext uri="{0D108BD9-81ED-4DB2-BD59-A6C34878D82A}">
                    <a16:rowId xmlns:a16="http://schemas.microsoft.com/office/drawing/2014/main" val="10001"/>
                  </a:ext>
                </a:extLst>
              </a:tr>
              <a:tr h="533400">
                <a:tc>
                  <a:txBody>
                    <a:bodyPr/>
                    <a:lstStyle/>
                    <a:p>
                      <a:pPr marL="342900" lvl="0" indent="-342900" algn="l" rtl="0" eaLnBrk="0" fontAlgn="base" hangingPunct="0">
                        <a:lnSpc>
                          <a:spcPct val="100000"/>
                        </a:lnSpc>
                        <a:spcBef>
                          <a:spcPts val="0"/>
                        </a:spcBef>
                        <a:spcAft>
                          <a:spcPts val="0"/>
                        </a:spcAft>
                        <a:buClr>
                          <a:srgbClr val="CC6633"/>
                        </a:buClr>
                        <a:buFontTx/>
                        <a:buNone/>
                      </a:pPr>
                      <a:r>
                        <a:rPr lang="en-US" sz="2400" dirty="0">
                          <a:solidFill>
                            <a:schemeClr val="bg1"/>
                          </a:solidFill>
                          <a:latin typeface="+mn-lt"/>
                          <a:ea typeface="ＭＳ Ｐゴシック" pitchFamily="34" charset="-128"/>
                          <a:cs typeface="+mn-cs"/>
                          <a:hlinkClick r:id="" action="ppaction://noaction">
                            <a:extLst>
                              <a:ext uri="{A12FA001-AC4F-418D-AE19-62706E023703}">
                                <ahyp:hlinkClr xmlns:ahyp="http://schemas.microsoft.com/office/drawing/2018/hyperlinkcolor" val="tx"/>
                              </a:ext>
                            </a:extLst>
                          </a:hlinkClick>
                        </a:rPr>
                        <a:t>www.Facebook.com/FFInetwork</a:t>
                      </a:r>
                      <a:endParaRPr lang="en-US" sz="2400" dirty="0">
                        <a:solidFill>
                          <a:schemeClr val="bg1"/>
                        </a:solidFill>
                        <a:latin typeface="+mn-lt"/>
                        <a:ea typeface="ＭＳ Ｐゴシック" pitchFamily="34" charset="-128"/>
                        <a:cs typeface="+mn-cs"/>
                      </a:endParaRPr>
                    </a:p>
                  </a:txBody>
                  <a:tcPr marT="45690" marB="45690"/>
                </a:tc>
                <a:extLst>
                  <a:ext uri="{0D108BD9-81ED-4DB2-BD59-A6C34878D82A}">
                    <a16:rowId xmlns:a16="http://schemas.microsoft.com/office/drawing/2014/main" val="10002"/>
                  </a:ext>
                </a:extLst>
              </a:tr>
              <a:tr h="533400">
                <a:tc>
                  <a:txBody>
                    <a:bodyPr/>
                    <a:lstStyle/>
                    <a:p>
                      <a:pPr marL="342900" lvl="0" indent="-342900" algn="l" rtl="0" eaLnBrk="0" fontAlgn="base" hangingPunct="0">
                        <a:lnSpc>
                          <a:spcPct val="100000"/>
                        </a:lnSpc>
                        <a:spcBef>
                          <a:spcPts val="0"/>
                        </a:spcBef>
                        <a:spcAft>
                          <a:spcPts val="0"/>
                        </a:spcAft>
                        <a:buClr>
                          <a:srgbClr val="CC6633"/>
                        </a:buClr>
                        <a:buFontTx/>
                        <a:buNone/>
                      </a:pPr>
                      <a:r>
                        <a:rPr lang="en-US" sz="2400" dirty="0">
                          <a:solidFill>
                            <a:schemeClr val="bg1"/>
                          </a:solidFill>
                          <a:latin typeface="+mn-lt"/>
                          <a:ea typeface="ＭＳ Ｐゴシック" pitchFamily="34" charset="-128"/>
                          <a:cs typeface="+mn-cs"/>
                          <a:hlinkClick r:id="" action="ppaction://noaction">
                            <a:extLst>
                              <a:ext uri="{A12FA001-AC4F-418D-AE19-62706E023703}">
                                <ahyp:hlinkClr xmlns:ahyp="http://schemas.microsoft.com/office/drawing/2018/hyperlinkcolor" val="tx"/>
                              </a:ext>
                            </a:extLst>
                          </a:hlinkClick>
                        </a:rPr>
                        <a:t>https://twitter.com/FFINetwork</a:t>
                      </a:r>
                      <a:endParaRPr lang="en-US" sz="2400" dirty="0">
                        <a:solidFill>
                          <a:schemeClr val="bg1"/>
                        </a:solidFill>
                        <a:latin typeface="+mn-lt"/>
                        <a:ea typeface="ＭＳ Ｐゴシック" pitchFamily="34" charset="-128"/>
                        <a:cs typeface="+mn-cs"/>
                      </a:endParaRPr>
                    </a:p>
                  </a:txBody>
                  <a:tcPr marT="45690" marB="45690"/>
                </a:tc>
                <a:extLst>
                  <a:ext uri="{0D108BD9-81ED-4DB2-BD59-A6C34878D82A}">
                    <a16:rowId xmlns:a16="http://schemas.microsoft.com/office/drawing/2014/main" val="10003"/>
                  </a:ext>
                </a:extLst>
              </a:tr>
              <a:tr h="714371">
                <a:tc>
                  <a:txBody>
                    <a:bodyPr/>
                    <a:lstStyle/>
                    <a:p>
                      <a:pPr>
                        <a:lnSpc>
                          <a:spcPct val="100000"/>
                        </a:lnSpc>
                        <a:spcBef>
                          <a:spcPts val="0"/>
                        </a:spcBef>
                        <a:spcAft>
                          <a:spcPts val="0"/>
                        </a:spcAft>
                      </a:pPr>
                      <a:r>
                        <a:rPr lang="en-US" sz="2400" dirty="0">
                          <a:solidFill>
                            <a:srgbClr val="F2F4F7"/>
                          </a:solidFill>
                        </a:rPr>
                        <a:t>Join</a:t>
                      </a:r>
                      <a:r>
                        <a:rPr lang="en-US" sz="2400" baseline="0" dirty="0">
                          <a:solidFill>
                            <a:srgbClr val="F2F4F7"/>
                          </a:solidFill>
                        </a:rPr>
                        <a:t> the Food Fortification Initiative group on </a:t>
                      </a:r>
                      <a:r>
                        <a:rPr lang="en-US" sz="2400" baseline="0" dirty="0">
                          <a:solidFill>
                            <a:schemeClr val="bg1"/>
                          </a:solidFill>
                          <a:hlinkClick r:id="" action="ppaction://noaction">
                            <a:extLst>
                              <a:ext uri="{A12FA001-AC4F-418D-AE19-62706E023703}">
                                <ahyp:hlinkClr xmlns:ahyp="http://schemas.microsoft.com/office/drawing/2018/hyperlinkcolor" val="tx"/>
                              </a:ext>
                            </a:extLst>
                          </a:hlinkClick>
                        </a:rPr>
                        <a:t>Linked In</a:t>
                      </a:r>
                      <a:endParaRPr lang="en-US" sz="2400" baseline="0" dirty="0">
                        <a:solidFill>
                          <a:schemeClr val="bg1"/>
                        </a:solidFill>
                      </a:endParaRPr>
                    </a:p>
                  </a:txBody>
                  <a:tcPr marT="45690" marB="456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062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3CC3C1-FBC1-8ABD-9D6B-30867BC571EE}"/>
              </a:ext>
            </a:extLst>
          </p:cNvPr>
          <p:cNvSpPr>
            <a:spLocks noGrp="1"/>
          </p:cNvSpPr>
          <p:nvPr>
            <p:ph type="title"/>
          </p:nvPr>
        </p:nvSpPr>
        <p:spPr/>
        <p:txBody>
          <a:bodyPr/>
          <a:lstStyle/>
          <a:p>
            <a:r>
              <a:rPr lang="en-US" dirty="0">
                <a:solidFill>
                  <a:srgbClr val="B8A75A"/>
                </a:solidFill>
              </a:rPr>
              <a:t>19 countries </a:t>
            </a:r>
            <a:r>
              <a:rPr lang="en-US" dirty="0"/>
              <a:t>with mandatory maize flour fortification</a:t>
            </a:r>
          </a:p>
        </p:txBody>
      </p:sp>
      <p:sp>
        <p:nvSpPr>
          <p:cNvPr id="9" name="TextBox 8">
            <a:extLst>
              <a:ext uri="{FF2B5EF4-FFF2-40B4-BE49-F238E27FC236}">
                <a16:creationId xmlns:a16="http://schemas.microsoft.com/office/drawing/2014/main" id="{2DE6A883-BDCB-D599-AC53-CE09AF124255}"/>
              </a:ext>
            </a:extLst>
          </p:cNvPr>
          <p:cNvSpPr txBox="1"/>
          <p:nvPr/>
        </p:nvSpPr>
        <p:spPr>
          <a:xfrm>
            <a:off x="0" y="6477000"/>
            <a:ext cx="9144000" cy="369332"/>
          </a:xfrm>
          <a:prstGeom prst="rect">
            <a:avLst/>
          </a:prstGeom>
          <a:noFill/>
        </p:spPr>
        <p:txBody>
          <a:bodyPr wrap="square" rtlCol="0">
            <a:spAutoFit/>
          </a:bodyPr>
          <a:lstStyle/>
          <a:p>
            <a:pPr algn="r"/>
            <a:r>
              <a:rPr lang="en-US" dirty="0"/>
              <a:t>Global Fortification Data Exchange:  </a:t>
            </a:r>
            <a:r>
              <a:rPr lang="en-US" dirty="0">
                <a:hlinkClick r:id="rId3"/>
              </a:rPr>
              <a:t>https://fortificationdata.org</a:t>
            </a:r>
            <a:r>
              <a:rPr lang="en-US" dirty="0"/>
              <a:t> </a:t>
            </a:r>
          </a:p>
        </p:txBody>
      </p:sp>
      <p:pic>
        <p:nvPicPr>
          <p:cNvPr id="11" name="Picture 10">
            <a:extLst>
              <a:ext uri="{FF2B5EF4-FFF2-40B4-BE49-F238E27FC236}">
                <a16:creationId xmlns:a16="http://schemas.microsoft.com/office/drawing/2014/main" id="{79477FB6-51B2-3C93-6673-F6A84492020D}"/>
              </a:ext>
            </a:extLst>
          </p:cNvPr>
          <p:cNvPicPr>
            <a:picLocks noChangeAspect="1"/>
          </p:cNvPicPr>
          <p:nvPr/>
        </p:nvPicPr>
        <p:blipFill>
          <a:blip r:embed="rId4"/>
          <a:stretch>
            <a:fillRect/>
          </a:stretch>
        </p:blipFill>
        <p:spPr>
          <a:xfrm>
            <a:off x="-1" y="2371865"/>
            <a:ext cx="8989017" cy="3585139"/>
          </a:xfrm>
          <a:prstGeom prst="rect">
            <a:avLst/>
          </a:prstGeom>
        </p:spPr>
      </p:pic>
      <p:sp>
        <p:nvSpPr>
          <p:cNvPr id="12" name="TextBox 11">
            <a:extLst>
              <a:ext uri="{FF2B5EF4-FFF2-40B4-BE49-F238E27FC236}">
                <a16:creationId xmlns:a16="http://schemas.microsoft.com/office/drawing/2014/main" id="{6987A3FE-0074-E8E8-AB26-03FA6CD3320A}"/>
              </a:ext>
            </a:extLst>
          </p:cNvPr>
          <p:cNvSpPr txBox="1"/>
          <p:nvPr/>
        </p:nvSpPr>
        <p:spPr>
          <a:xfrm>
            <a:off x="72956" y="5625740"/>
            <a:ext cx="5054600" cy="646331"/>
          </a:xfrm>
          <a:prstGeom prst="rect">
            <a:avLst/>
          </a:prstGeom>
          <a:noFill/>
        </p:spPr>
        <p:txBody>
          <a:bodyPr wrap="square" rtlCol="0">
            <a:spAutoFit/>
          </a:bodyPr>
          <a:lstStyle/>
          <a:p>
            <a:r>
              <a:rPr lang="en-US" dirty="0"/>
              <a:t>Nutrients in standards:  </a:t>
            </a:r>
          </a:p>
          <a:p>
            <a:r>
              <a:rPr lang="en-US" dirty="0"/>
              <a:t>Ca, Fe, Zn; vitamins A, B1, B2, B3, B6, B9, B12, D</a:t>
            </a:r>
          </a:p>
        </p:txBody>
      </p:sp>
    </p:spTree>
    <p:extLst>
      <p:ext uri="{BB962C8B-B14F-4D97-AF65-F5344CB8AC3E}">
        <p14:creationId xmlns:p14="http://schemas.microsoft.com/office/powerpoint/2010/main" val="154322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722D2E4-B3EC-C270-AB26-423BF5499FB5}"/>
              </a:ext>
            </a:extLst>
          </p:cNvPr>
          <p:cNvSpPr>
            <a:spLocks noGrp="1"/>
          </p:cNvSpPr>
          <p:nvPr>
            <p:ph type="title"/>
          </p:nvPr>
        </p:nvSpPr>
        <p:spPr/>
        <p:txBody>
          <a:bodyPr/>
          <a:lstStyle/>
          <a:p>
            <a:r>
              <a:rPr lang="en-US" dirty="0">
                <a:solidFill>
                  <a:srgbClr val="B8A75A"/>
                </a:solidFill>
              </a:rPr>
              <a:t>8 countries </a:t>
            </a:r>
            <a:r>
              <a:rPr lang="en-US" dirty="0"/>
              <a:t>with mandatory rice fortification</a:t>
            </a:r>
          </a:p>
        </p:txBody>
      </p:sp>
      <p:sp>
        <p:nvSpPr>
          <p:cNvPr id="10" name="TextBox 9">
            <a:extLst>
              <a:ext uri="{FF2B5EF4-FFF2-40B4-BE49-F238E27FC236}">
                <a16:creationId xmlns:a16="http://schemas.microsoft.com/office/drawing/2014/main" id="{F307714A-69D5-545C-39D8-1A7D8B0EA28B}"/>
              </a:ext>
            </a:extLst>
          </p:cNvPr>
          <p:cNvSpPr txBox="1"/>
          <p:nvPr/>
        </p:nvSpPr>
        <p:spPr>
          <a:xfrm>
            <a:off x="0" y="6477000"/>
            <a:ext cx="9144000" cy="369332"/>
          </a:xfrm>
          <a:prstGeom prst="rect">
            <a:avLst/>
          </a:prstGeom>
          <a:noFill/>
        </p:spPr>
        <p:txBody>
          <a:bodyPr wrap="square" rtlCol="0">
            <a:spAutoFit/>
          </a:bodyPr>
          <a:lstStyle/>
          <a:p>
            <a:pPr algn="r"/>
            <a:r>
              <a:rPr lang="en-US" dirty="0"/>
              <a:t>Global Fortification Data Exchange:  </a:t>
            </a:r>
            <a:r>
              <a:rPr lang="en-US" dirty="0">
                <a:hlinkClick r:id="rId3"/>
              </a:rPr>
              <a:t>https://fortificationdata.org</a:t>
            </a:r>
            <a:r>
              <a:rPr lang="en-US" dirty="0"/>
              <a:t> </a:t>
            </a:r>
          </a:p>
        </p:txBody>
      </p:sp>
      <p:sp>
        <p:nvSpPr>
          <p:cNvPr id="11" name="TextBox 10">
            <a:extLst>
              <a:ext uri="{FF2B5EF4-FFF2-40B4-BE49-F238E27FC236}">
                <a16:creationId xmlns:a16="http://schemas.microsoft.com/office/drawing/2014/main" id="{A6894EBD-463D-5B7F-9365-EF668DC4D669}"/>
              </a:ext>
            </a:extLst>
          </p:cNvPr>
          <p:cNvSpPr txBox="1"/>
          <p:nvPr/>
        </p:nvSpPr>
        <p:spPr>
          <a:xfrm>
            <a:off x="72955" y="5625740"/>
            <a:ext cx="5392423" cy="646331"/>
          </a:xfrm>
          <a:prstGeom prst="rect">
            <a:avLst/>
          </a:prstGeom>
          <a:noFill/>
        </p:spPr>
        <p:txBody>
          <a:bodyPr wrap="square" rtlCol="0">
            <a:spAutoFit/>
          </a:bodyPr>
          <a:lstStyle/>
          <a:p>
            <a:r>
              <a:rPr lang="en-US" dirty="0"/>
              <a:t>Nutrients in standards:  </a:t>
            </a:r>
          </a:p>
          <a:p>
            <a:r>
              <a:rPr lang="en-US" dirty="0"/>
              <a:t>Ca, Fe, Se, Zn; vitamins A, B1, B2, B3, B6, B9, B12, D, E</a:t>
            </a:r>
          </a:p>
        </p:txBody>
      </p:sp>
      <p:pic>
        <p:nvPicPr>
          <p:cNvPr id="13" name="Picture 12">
            <a:extLst>
              <a:ext uri="{FF2B5EF4-FFF2-40B4-BE49-F238E27FC236}">
                <a16:creationId xmlns:a16="http://schemas.microsoft.com/office/drawing/2014/main" id="{C4370084-57CA-9D90-5FA3-EF62E66CB18E}"/>
              </a:ext>
            </a:extLst>
          </p:cNvPr>
          <p:cNvPicPr>
            <a:picLocks noChangeAspect="1"/>
          </p:cNvPicPr>
          <p:nvPr/>
        </p:nvPicPr>
        <p:blipFill>
          <a:blip r:embed="rId4"/>
          <a:stretch>
            <a:fillRect/>
          </a:stretch>
        </p:blipFill>
        <p:spPr>
          <a:xfrm>
            <a:off x="186172" y="2290714"/>
            <a:ext cx="8884871" cy="3462486"/>
          </a:xfrm>
          <a:prstGeom prst="rect">
            <a:avLst/>
          </a:prstGeom>
        </p:spPr>
      </p:pic>
    </p:spTree>
    <p:extLst>
      <p:ext uri="{BB962C8B-B14F-4D97-AF65-F5344CB8AC3E}">
        <p14:creationId xmlns:p14="http://schemas.microsoft.com/office/powerpoint/2010/main" val="74960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9144000" cy="1143000"/>
          </a:xfrm>
        </p:spPr>
        <p:txBody>
          <a:bodyPr>
            <a:noAutofit/>
          </a:bodyPr>
          <a:lstStyle/>
          <a:p>
            <a:r>
              <a:rPr lang="en-US" sz="3200" dirty="0"/>
              <a:t>Does grain fortification have a health impact?</a:t>
            </a:r>
          </a:p>
        </p:txBody>
      </p:sp>
      <p:sp>
        <p:nvSpPr>
          <p:cNvPr id="4" name="TextBox 3"/>
          <p:cNvSpPr txBox="1"/>
          <p:nvPr/>
        </p:nvSpPr>
        <p:spPr>
          <a:xfrm rot="20382555">
            <a:off x="4133383" y="2887542"/>
            <a:ext cx="4529162" cy="707886"/>
          </a:xfrm>
          <a:prstGeom prst="rect">
            <a:avLst/>
          </a:prstGeom>
          <a:noFill/>
        </p:spPr>
        <p:txBody>
          <a:bodyPr wrap="square" rtlCol="0">
            <a:spAutoFit/>
          </a:bodyPr>
          <a:lstStyle/>
          <a:p>
            <a:r>
              <a:rPr lang="en-US" sz="4000" dirty="0">
                <a:solidFill>
                  <a:srgbClr val="FFC000"/>
                </a:solidFill>
                <a:latin typeface="Bernard MT Condensed" panose="02050806060905020404" pitchFamily="18" charset="0"/>
              </a:rPr>
              <a:t>Effectiveness studies</a:t>
            </a:r>
          </a:p>
        </p:txBody>
      </p:sp>
      <p:sp>
        <p:nvSpPr>
          <p:cNvPr id="10" name="TextBox 9"/>
          <p:cNvSpPr txBox="1"/>
          <p:nvPr/>
        </p:nvSpPr>
        <p:spPr>
          <a:xfrm rot="20382555">
            <a:off x="4814125" y="4020364"/>
            <a:ext cx="4499130" cy="707886"/>
          </a:xfrm>
          <a:prstGeom prst="rect">
            <a:avLst/>
          </a:prstGeom>
          <a:noFill/>
        </p:spPr>
        <p:txBody>
          <a:bodyPr wrap="square" rtlCol="0">
            <a:spAutoFit/>
          </a:bodyPr>
          <a:lstStyle/>
          <a:p>
            <a:r>
              <a:rPr lang="en-US" sz="4000" dirty="0">
                <a:solidFill>
                  <a:srgbClr val="FFC000"/>
                </a:solidFill>
                <a:latin typeface="Bernard MT Condensed" panose="02050806060905020404" pitchFamily="18" charset="0"/>
              </a:rPr>
              <a:t>Real-life conditions</a:t>
            </a:r>
          </a:p>
        </p:txBody>
      </p:sp>
      <p:pic>
        <p:nvPicPr>
          <p:cNvPr id="11" name="Picture 2" descr="http://circumcisiondecisionmaker.com/wp-content/uploads/2009/06/circumcision-question-mark-figure-8-200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57412"/>
            <a:ext cx="3428999" cy="45777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6AF4AD-9E7C-898A-46DB-6005EF238E2F}"/>
              </a:ext>
            </a:extLst>
          </p:cNvPr>
          <p:cNvSpPr txBox="1"/>
          <p:nvPr/>
        </p:nvSpPr>
        <p:spPr>
          <a:xfrm>
            <a:off x="304800" y="6468035"/>
            <a:ext cx="891988" cy="369332"/>
          </a:xfrm>
          <a:prstGeom prst="rect">
            <a:avLst/>
          </a:prstGeom>
          <a:noFill/>
        </p:spPr>
        <p:txBody>
          <a:bodyPr wrap="square" rtlCol="0">
            <a:spAutoFit/>
          </a:bodyPr>
          <a:lstStyle/>
          <a:p>
            <a:r>
              <a:rPr lang="en-US" dirty="0">
                <a:hlinkClick r:id="rId4"/>
              </a:rPr>
              <a:t>Image</a:t>
            </a:r>
            <a:endParaRPr lang="en-US" dirty="0"/>
          </a:p>
        </p:txBody>
      </p:sp>
    </p:spTree>
    <p:extLst>
      <p:ext uri="{BB962C8B-B14F-4D97-AF65-F5344CB8AC3E}">
        <p14:creationId xmlns:p14="http://schemas.microsoft.com/office/powerpoint/2010/main" val="38462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39D68B-173D-4272-E113-CA282E387B2C}"/>
              </a:ext>
            </a:extLst>
          </p:cNvPr>
          <p:cNvSpPr/>
          <p:nvPr/>
        </p:nvSpPr>
        <p:spPr>
          <a:xfrm>
            <a:off x="0" y="0"/>
            <a:ext cx="9167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Need to Do More to Protect Our Children - Solomon Times Online">
            <a:extLst>
              <a:ext uri="{FF2B5EF4-FFF2-40B4-BE49-F238E27FC236}">
                <a16:creationId xmlns:a16="http://schemas.microsoft.com/office/drawing/2014/main" id="{191A2ECA-3FB2-E53C-26B4-7C1C1BEC93FF}"/>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118140" y="0"/>
            <a:ext cx="10287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84F8B5-EAF0-EA3D-0D42-9CAFD8BA62BB}"/>
              </a:ext>
            </a:extLst>
          </p:cNvPr>
          <p:cNvSpPr txBox="1"/>
          <p:nvPr/>
        </p:nvSpPr>
        <p:spPr>
          <a:xfrm>
            <a:off x="7025268" y="6488668"/>
            <a:ext cx="1784195" cy="369332"/>
          </a:xfrm>
          <a:prstGeom prst="rect">
            <a:avLst/>
          </a:prstGeom>
          <a:noFill/>
        </p:spPr>
        <p:txBody>
          <a:bodyPr wrap="square" rtlCol="0">
            <a:spAutoFit/>
          </a:bodyPr>
          <a:lstStyle/>
          <a:p>
            <a:pPr algn="r"/>
            <a:r>
              <a:rPr lang="en-US" dirty="0">
                <a:hlinkClick r:id="rId4"/>
              </a:rPr>
              <a:t>Image</a:t>
            </a:r>
            <a:endParaRPr lang="en-US" dirty="0"/>
          </a:p>
        </p:txBody>
      </p:sp>
      <p:sp>
        <p:nvSpPr>
          <p:cNvPr id="5" name="Title 4"/>
          <p:cNvSpPr>
            <a:spLocks noGrp="1"/>
          </p:cNvSpPr>
          <p:nvPr>
            <p:ph type="ctrTitle"/>
          </p:nvPr>
        </p:nvSpPr>
        <p:spPr>
          <a:xfrm>
            <a:off x="-164126" y="5462954"/>
            <a:ext cx="9331569" cy="1088670"/>
          </a:xfrm>
          <a:solidFill>
            <a:schemeClr val="bg2">
              <a:lumMod val="75000"/>
            </a:schemeClr>
          </a:solidFill>
        </p:spPr>
        <p:txBody>
          <a:bodyPr>
            <a:normAutofit/>
          </a:bodyPr>
          <a:lstStyle/>
          <a:p>
            <a:r>
              <a:rPr lang="en-US" sz="3200" dirty="0"/>
              <a:t>Biggest Success Story:  Fortifying Grains with Folic Acid Reduces Neural Tube Defects and Their Severity</a:t>
            </a:r>
          </a:p>
        </p:txBody>
      </p:sp>
    </p:spTree>
    <p:extLst>
      <p:ext uri="{BB962C8B-B14F-4D97-AF65-F5344CB8AC3E}">
        <p14:creationId xmlns:p14="http://schemas.microsoft.com/office/powerpoint/2010/main" val="71109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228599" y="2514600"/>
            <a:ext cx="3926305" cy="4191000"/>
          </a:xfrm>
          <a:prstGeom prst="rect">
            <a:avLst/>
          </a:prstGeom>
          <a:noFill/>
          <a:ln w="9525">
            <a:noFill/>
            <a:miter lim="800000"/>
            <a:headEnd/>
            <a:tailEnd/>
          </a:ln>
        </p:spPr>
        <p:txBody>
          <a:bodyPr/>
          <a:lstStyle/>
          <a:p>
            <a:pPr marL="640080" marR="0" lvl="0" indent="-342900" algn="l" defTabSz="457200" rtl="0" eaLnBrk="1" fontAlgn="auto" latinLnBrk="0" hangingPunct="1">
              <a:lnSpc>
                <a:spcPct val="110000"/>
              </a:lnSpc>
              <a:spcBef>
                <a:spcPts val="0"/>
              </a:spcBef>
              <a:spcAft>
                <a:spcPts val="600"/>
              </a:spcAft>
              <a:buClr>
                <a:srgbClr val="CC6633"/>
              </a:buClr>
              <a:buSzTx/>
              <a:buFontTx/>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Occurrence of neural tube defects (NTDs) yearly</a:t>
            </a:r>
          </a:p>
          <a:p>
            <a:pPr marL="1097280" marR="0" lvl="1" indent="-342900" algn="l" defTabSz="457200" rtl="0" eaLnBrk="1" fontAlgn="auto" latinLnBrk="0" hangingPunct="1">
              <a:lnSpc>
                <a:spcPct val="110000"/>
              </a:lnSpc>
              <a:spcBef>
                <a:spcPts val="0"/>
              </a:spcBef>
              <a:spcAft>
                <a:spcPts val="600"/>
              </a:spcAft>
              <a:buClr>
                <a:srgbClr val="CC6633"/>
              </a:buClr>
              <a:buSzTx/>
              <a:buFontTx/>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Arial" charset="0"/>
              </a:rPr>
              <a:t>260,100 global</a:t>
            </a:r>
          </a:p>
          <a:p>
            <a:pPr marL="640080" marR="0" lvl="0" indent="-342900" algn="l" defTabSz="457200" rtl="0" eaLnBrk="1" fontAlgn="auto" latinLnBrk="0" hangingPunct="1">
              <a:lnSpc>
                <a:spcPct val="110000"/>
              </a:lnSpc>
              <a:spcBef>
                <a:spcPts val="0"/>
              </a:spcBef>
              <a:spcAft>
                <a:spcPts val="600"/>
              </a:spcAft>
              <a:buClr>
                <a:srgbClr val="CC6633"/>
              </a:buClr>
              <a:buSzTx/>
              <a:buFontTx/>
              <a:buChar char="•"/>
              <a:tabLst/>
              <a:defRPr/>
            </a:pPr>
            <a:r>
              <a:rPr kumimoji="0" lang="en-US" sz="2400" b="0" i="0" u="none" strike="noStrike" kern="0" cap="none" spc="0" normalizeH="0" baseline="0" noProof="0" dirty="0">
                <a:ln>
                  <a:noFill/>
                </a:ln>
                <a:solidFill>
                  <a:prstClr val="black"/>
                </a:solidFill>
                <a:effectLst/>
                <a:uLnTx/>
                <a:uFillTx/>
                <a:latin typeface="Arial" charset="0"/>
                <a:ea typeface="+mn-ea"/>
                <a:cs typeface="Arial" charset="0"/>
              </a:rPr>
              <a:t>~70% are preventable if the mother has enough folic acid around conception</a:t>
            </a:r>
            <a:endParaRPr kumimoji="0" lang="en-US" sz="2400" b="0" i="0" u="none" strike="noStrike" kern="0" cap="none" spc="0" normalizeH="0" baseline="30000" noProof="0" dirty="0">
              <a:ln>
                <a:noFill/>
              </a:ln>
              <a:solidFill>
                <a:prstClr val="black"/>
              </a:solidFill>
              <a:effectLst/>
              <a:uLnTx/>
              <a:uFillTx/>
              <a:latin typeface="Arial" charset="0"/>
              <a:ea typeface="+mn-ea"/>
              <a:cs typeface="Arial" charset="0"/>
            </a:endParaRPr>
          </a:p>
        </p:txBody>
      </p:sp>
      <p:sp>
        <p:nvSpPr>
          <p:cNvPr id="16" name="TextBox 15"/>
          <p:cNvSpPr txBox="1"/>
          <p:nvPr/>
        </p:nvSpPr>
        <p:spPr>
          <a:xfrm>
            <a:off x="990600" y="6395770"/>
            <a:ext cx="8153400"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Blencowe 2018;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Czeizel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1992, MRC 1991</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Image: http://www.thescienceofpregnancy.id.au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txBox="1">
            <a:spLocks/>
          </p:cNvSpPr>
          <p:nvPr/>
        </p:nvSpPr>
        <p:spPr>
          <a:xfrm>
            <a:off x="-152400" y="930953"/>
            <a:ext cx="9144000" cy="1143000"/>
          </a:xfrm>
          <a:prstGeom prst="rect">
            <a:avLst/>
          </a:prstGeom>
        </p:spPr>
        <p:txBody>
          <a:bodyPr/>
          <a:lstStyle>
            <a:lvl1pPr algn="ctr" defTabSz="914400" rtl="0" eaLnBrk="1" latinLnBrk="0" hangingPunct="1">
              <a:spcBef>
                <a:spcPct val="0"/>
              </a:spcBef>
              <a:buNone/>
              <a:defRPr sz="4800" b="1" kern="1200">
                <a:solidFill>
                  <a:srgbClr val="004484"/>
                </a:solidFill>
                <a:latin typeface="+mj-lt"/>
                <a:ea typeface="Open Sans Condensed" panose="020B0806030504020204" pitchFamily="34" charset="0"/>
                <a:cs typeface="Open Sans Condensed" panose="020B0806030504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Neural tube defects and folic acid</a:t>
            </a:r>
          </a:p>
        </p:txBody>
      </p:sp>
      <p:sp>
        <p:nvSpPr>
          <p:cNvPr id="8" name="Rectangle 7"/>
          <p:cNvSpPr/>
          <p:nvPr/>
        </p:nvSpPr>
        <p:spPr>
          <a:xfrm>
            <a:off x="0" y="1578653"/>
            <a:ext cx="9144000" cy="574901"/>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600"/>
              </a:spcAft>
              <a:buClr>
                <a:prstClr val="white">
                  <a:lumMod val="65000"/>
                </a:prstClr>
              </a:buClr>
              <a:buSzTx/>
              <a:buFontTx/>
              <a:buNone/>
              <a:tabLst/>
              <a:defRPr/>
            </a:pPr>
            <a:r>
              <a:rPr kumimoji="0" lang="en-US" sz="2800" b="0" i="0" u="none" strike="noStrike" kern="0" cap="none" spc="0" normalizeH="0" baseline="0" noProof="0" dirty="0">
                <a:ln>
                  <a:noFill/>
                </a:ln>
                <a:solidFill>
                  <a:srgbClr val="B29C46"/>
                </a:solidFill>
                <a:effectLst/>
                <a:uLnTx/>
                <a:uFillTx/>
                <a:latin typeface="Calibri" panose="020F0502020204030204"/>
                <a:ea typeface="+mn-ea"/>
                <a:cs typeface="Arial" charset="0"/>
              </a:rPr>
              <a:t>Birth defects affecting the brain and spinal cord</a:t>
            </a:r>
          </a:p>
        </p:txBody>
      </p:sp>
      <p:pic>
        <p:nvPicPr>
          <p:cNvPr id="3" name="Picture 2">
            <a:extLst>
              <a:ext uri="{FF2B5EF4-FFF2-40B4-BE49-F238E27FC236}">
                <a16:creationId xmlns:a16="http://schemas.microsoft.com/office/drawing/2014/main" id="{128403F6-2C27-EB67-68F3-17B79422225C}"/>
              </a:ext>
            </a:extLst>
          </p:cNvPr>
          <p:cNvPicPr>
            <a:picLocks noChangeAspect="1"/>
          </p:cNvPicPr>
          <p:nvPr/>
        </p:nvPicPr>
        <p:blipFill>
          <a:blip r:embed="rId4"/>
          <a:stretch>
            <a:fillRect/>
          </a:stretch>
        </p:blipFill>
        <p:spPr>
          <a:xfrm>
            <a:off x="4154905" y="2801254"/>
            <a:ext cx="4572000" cy="2564230"/>
          </a:xfrm>
          <a:prstGeom prst="rect">
            <a:avLst/>
          </a:prstGeom>
        </p:spPr>
      </p:pic>
      <p:sp>
        <p:nvSpPr>
          <p:cNvPr id="4" name="TextBox 3">
            <a:extLst>
              <a:ext uri="{FF2B5EF4-FFF2-40B4-BE49-F238E27FC236}">
                <a16:creationId xmlns:a16="http://schemas.microsoft.com/office/drawing/2014/main" id="{B0229E02-A544-0483-DC07-FF6CB0DE52B0}"/>
              </a:ext>
            </a:extLst>
          </p:cNvPr>
          <p:cNvSpPr txBox="1"/>
          <p:nvPr/>
        </p:nvSpPr>
        <p:spPr>
          <a:xfrm>
            <a:off x="4154904" y="5365483"/>
            <a:ext cx="4572001" cy="369332"/>
          </a:xfrm>
          <a:prstGeom prst="rect">
            <a:avLst/>
          </a:prstGeom>
          <a:noFill/>
        </p:spPr>
        <p:txBody>
          <a:bodyPr wrap="square" rtlCol="0">
            <a:spAutoFit/>
          </a:bodyPr>
          <a:lstStyle/>
          <a:p>
            <a:pPr algn="ctr"/>
            <a:r>
              <a:rPr lang="en-US" dirty="0">
                <a:hlinkClick r:id="rId5"/>
              </a:rPr>
              <a:t>Photo</a:t>
            </a:r>
            <a:endParaRPr lang="en-US" dirty="0"/>
          </a:p>
        </p:txBody>
      </p:sp>
    </p:spTree>
    <p:extLst>
      <p:ext uri="{BB962C8B-B14F-4D97-AF65-F5344CB8AC3E}">
        <p14:creationId xmlns:p14="http://schemas.microsoft.com/office/powerpoint/2010/main" val="381616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850002"/>
      </a:accent1>
      <a:accent2>
        <a:srgbClr val="028500"/>
      </a:accent2>
      <a:accent3>
        <a:srgbClr val="400085"/>
      </a:accent3>
      <a:accent4>
        <a:srgbClr val="AEABAB"/>
      </a:accent4>
      <a:accent5>
        <a:srgbClr val="004585"/>
      </a:accent5>
      <a:accent6>
        <a:srgbClr val="C25E00"/>
      </a:accent6>
      <a:hlink>
        <a:srgbClr val="004484"/>
      </a:hlink>
      <a:folHlink>
        <a:srgbClr val="C2CD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FFFFFF"/>
      </a:lt2>
      <a:accent1>
        <a:srgbClr val="850002"/>
      </a:accent1>
      <a:accent2>
        <a:srgbClr val="028500"/>
      </a:accent2>
      <a:accent3>
        <a:srgbClr val="400085"/>
      </a:accent3>
      <a:accent4>
        <a:srgbClr val="AEABAB"/>
      </a:accent4>
      <a:accent5>
        <a:srgbClr val="004585"/>
      </a:accent5>
      <a:accent6>
        <a:srgbClr val="C25E00"/>
      </a:accent6>
      <a:hlink>
        <a:srgbClr val="004484"/>
      </a:hlink>
      <a:folHlink>
        <a:srgbClr val="C2CD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23C7E7636C57418F1DA5EB1213F19B" ma:contentTypeVersion="13" ma:contentTypeDescription="Create a new document." ma:contentTypeScope="" ma:versionID="71db7c632969c9f73edba8d4a641dc63">
  <xsd:schema xmlns:xsd="http://www.w3.org/2001/XMLSchema" xmlns:xs="http://www.w3.org/2001/XMLSchema" xmlns:p="http://schemas.microsoft.com/office/2006/metadata/properties" xmlns:ns3="72fd2ed8-3466-45e3-92b8-f63a3ad26e87" xmlns:ns4="386d5d2d-b57e-4c1d-b0d1-44a1edc7b34c" targetNamespace="http://schemas.microsoft.com/office/2006/metadata/properties" ma:root="true" ma:fieldsID="5cc7afe8d2b08172c4f80478a071566c" ns3:_="" ns4:_="">
    <xsd:import namespace="72fd2ed8-3466-45e3-92b8-f63a3ad26e87"/>
    <xsd:import namespace="386d5d2d-b57e-4c1d-b0d1-44a1edc7b34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d2ed8-3466-45e3-92b8-f63a3ad26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6d5d2d-b57e-4c1d-b0d1-44a1edc7b3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479D5-FFD5-49BF-A3D7-A42C8A724559}">
  <ds:schemaRefs>
    <ds:schemaRef ds:uri="386d5d2d-b57e-4c1d-b0d1-44a1edc7b34c"/>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72fd2ed8-3466-45e3-92b8-f63a3ad26e87"/>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BE17730-9C45-4AF0-8081-DFC109256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d2ed8-3466-45e3-92b8-f63a3ad26e87"/>
    <ds:schemaRef ds:uri="386d5d2d-b57e-4c1d-b0d1-44a1edc7b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4E9EE3-5335-40D6-9087-7602DFA87C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2468</TotalTime>
  <Words>6659</Words>
  <Application>Microsoft Office PowerPoint</Application>
  <PresentationFormat>On-screen Show (4:3)</PresentationFormat>
  <Paragraphs>634</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Bernard MT Condensed</vt:lpstr>
      <vt:lpstr>BlinkMacSystemFont</vt:lpstr>
      <vt:lpstr>Calibri</vt:lpstr>
      <vt:lpstr>Calibri Light</vt:lpstr>
      <vt:lpstr>Cambria</vt:lpstr>
      <vt:lpstr>Courier New</vt:lpstr>
      <vt:lpstr>Office Theme</vt:lpstr>
      <vt:lpstr>1_Office Theme</vt:lpstr>
      <vt:lpstr>Health Impact of Grain Fortification</vt:lpstr>
      <vt:lpstr>Main messages</vt:lpstr>
      <vt:lpstr>FFI supports fortification of wheat flour, maize flour and rice (grains)</vt:lpstr>
      <vt:lpstr>91 countries with mandatory wheat flour fortification</vt:lpstr>
      <vt:lpstr>19 countries with mandatory maize flour fortification</vt:lpstr>
      <vt:lpstr>8 countries with mandatory rice fortification</vt:lpstr>
      <vt:lpstr>Does grain fortification have a health impact?</vt:lpstr>
      <vt:lpstr>Biggest Success Story:  Fortifying Grains with Folic Acid Reduces Neural Tube Defects and Their Severity</vt:lpstr>
      <vt:lpstr>PowerPoint Presentation</vt:lpstr>
      <vt:lpstr>Countries with mandatory grain fortification &amp; folic acid in standards, by World Bank group</vt:lpstr>
      <vt:lpstr>Countries with mandatory grain fortification &amp; folic acid in standards, by World Bank group</vt:lpstr>
      <vt:lpstr>Fortification with folic acid reduces the risk of neural tube defects: Costa Rica </vt:lpstr>
      <vt:lpstr>Fortification with folic acid reduces the risk of neural tube defects: Canada </vt:lpstr>
      <vt:lpstr>Fortification with folic acid reduces the risk of neural tube defects: Jordan </vt:lpstr>
      <vt:lpstr>Spina bifida severity is decreased after mandatory fortification with folic acid</vt:lpstr>
      <vt:lpstr>Fortification with folic acid reduces the risk of neural tube defects: meta-analysis</vt:lpstr>
      <vt:lpstr>Spina bifida is lower in countries with mandatory policies to fortify with folic acid</vt:lpstr>
      <vt:lpstr>Systematic review:  fortification with folic acid reduces neural tube defects</vt:lpstr>
      <vt:lpstr>Fortification with folic acid is cost-effective in reducing the risk of neural tube defects</vt:lpstr>
      <vt:lpstr>PowerPoint Presentation</vt:lpstr>
      <vt:lpstr>Summary</vt:lpstr>
      <vt:lpstr>Concerns about fortifying food with folic acid</vt:lpstr>
      <vt:lpstr>Fortifying food with folic acid does not mask vitamin B12 deficiency</vt:lpstr>
      <vt:lpstr>Folate and vitamin B12 deficiencies cause megaloblastic anemia</vt:lpstr>
      <vt:lpstr>Folic acid masking of vitamin B12 deficiency</vt:lpstr>
      <vt:lpstr>Study to assess if fortification with folic acid causes masking of vitamin B12 deficiency</vt:lpstr>
      <vt:lpstr>Fortification with folic acid does not mask vitamin B12 deficiency</vt:lpstr>
      <vt:lpstr>Free folic acid in the blood does not increase adenoma risk</vt:lpstr>
      <vt:lpstr>After folic acid consumption, free folic acid appears in the blood</vt:lpstr>
      <vt:lpstr>Free folic acid does not increase the risk of adenomas</vt:lpstr>
      <vt:lpstr>PowerPoint Presentation</vt:lpstr>
      <vt:lpstr>Fortifying food with folic acid does not cause cancer or increase deaths from cancer</vt:lpstr>
      <vt:lpstr>Fortification with folic acid does not cause cancer</vt:lpstr>
      <vt:lpstr>Fortification with folic acid does not increase deaths from cancer</vt:lpstr>
      <vt:lpstr>Summary</vt:lpstr>
      <vt:lpstr>Other health improvements attributable to fortified grains</vt:lpstr>
      <vt:lpstr>PowerPoint Presentation</vt:lpstr>
      <vt:lpstr>PowerPoint Presentation</vt:lpstr>
      <vt:lpstr>PowerPoint Presentation</vt:lpstr>
      <vt:lpstr>PowerPoint Presentation</vt:lpstr>
      <vt:lpstr>Anemia reduction after mandatory grain fortification</vt:lpstr>
      <vt:lpstr>Summary</vt:lpstr>
      <vt:lpstr>Main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helena.pachon@emory.edu</dc:creator>
  <cp:lastModifiedBy>Helena Pachon</cp:lastModifiedBy>
  <cp:revision>344</cp:revision>
  <dcterms:created xsi:type="dcterms:W3CDTF">2017-10-10T17:56:41Z</dcterms:created>
  <dcterms:modified xsi:type="dcterms:W3CDTF">2023-08-10T22:26:38Z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0x0101006D23C7E7636C57418F1DA5EB1213F19B</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